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26"/>
  </p:notesMasterIdLst>
  <p:handoutMasterIdLst>
    <p:handoutMasterId r:id="rId27"/>
  </p:handoutMasterIdLst>
  <p:sldIdLst>
    <p:sldId id="267" r:id="rId6"/>
    <p:sldId id="291" r:id="rId7"/>
    <p:sldId id="268" r:id="rId8"/>
    <p:sldId id="275" r:id="rId9"/>
    <p:sldId id="325" r:id="rId10"/>
    <p:sldId id="285" r:id="rId11"/>
    <p:sldId id="279" r:id="rId12"/>
    <p:sldId id="286" r:id="rId13"/>
    <p:sldId id="282" r:id="rId14"/>
    <p:sldId id="336" r:id="rId15"/>
    <p:sldId id="288" r:id="rId16"/>
    <p:sldId id="289" r:id="rId17"/>
    <p:sldId id="290" r:id="rId18"/>
    <p:sldId id="337" r:id="rId19"/>
    <p:sldId id="339" r:id="rId20"/>
    <p:sldId id="338" r:id="rId21"/>
    <p:sldId id="340" r:id="rId22"/>
    <p:sldId id="274" r:id="rId23"/>
    <p:sldId id="283" r:id="rId24"/>
    <p:sldId id="271" r:id="rId25"/>
  </p:sldIdLst>
  <p:sldSz cx="9144000" cy="6858000" type="screen4x3"/>
  <p:notesSz cx="6662738" cy="9926638"/>
  <p:defaultTextStyle>
    <a:defPPr>
      <a:defRPr lang="en-AU"/>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1434">
          <p15:clr>
            <a:srgbClr val="A4A3A4"/>
          </p15:clr>
        </p15:guide>
        <p15:guide id="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EDCA"/>
    <a:srgbClr val="F8E5AE"/>
    <a:srgbClr val="FDF7E7"/>
    <a:srgbClr val="FCFBE8"/>
    <a:srgbClr val="FF9900"/>
    <a:srgbClr val="F7FAEA"/>
    <a:srgbClr val="C63C1B"/>
    <a:srgbClr val="66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4375" autoAdjust="0"/>
  </p:normalViewPr>
  <p:slideViewPr>
    <p:cSldViewPr>
      <p:cViewPr varScale="1">
        <p:scale>
          <a:sx n="41" d="100"/>
          <a:sy n="41" d="100"/>
        </p:scale>
        <p:origin x="1950" y="42"/>
      </p:cViewPr>
      <p:guideLst>
        <p:guide orient="horz" pos="1434"/>
        <p:guide/>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8475"/>
          </a:xfrm>
          <a:prstGeom prst="rect">
            <a:avLst/>
          </a:prstGeom>
        </p:spPr>
        <p:txBody>
          <a:bodyPr vert="horz" lIns="91440" tIns="45720" rIns="91440" bIns="45720" rtlCol="0"/>
          <a:lstStyle>
            <a:lvl1pPr algn="l">
              <a:defRPr sz="1200"/>
            </a:lvl1pPr>
          </a:lstStyle>
          <a:p>
            <a:pPr>
              <a:defRPr/>
            </a:pPr>
            <a:endParaRPr lang="en-AU"/>
          </a:p>
        </p:txBody>
      </p:sp>
      <p:sp>
        <p:nvSpPr>
          <p:cNvPr id="3" name="Date Placeholder 2"/>
          <p:cNvSpPr>
            <a:spLocks noGrp="1"/>
          </p:cNvSpPr>
          <p:nvPr>
            <p:ph type="dt" sz="quarter" idx="1"/>
          </p:nvPr>
        </p:nvSpPr>
        <p:spPr>
          <a:xfrm>
            <a:off x="3773488" y="0"/>
            <a:ext cx="2887662" cy="498475"/>
          </a:xfrm>
          <a:prstGeom prst="rect">
            <a:avLst/>
          </a:prstGeom>
        </p:spPr>
        <p:txBody>
          <a:bodyPr vert="horz" lIns="91440" tIns="45720" rIns="91440" bIns="45720" rtlCol="0"/>
          <a:lstStyle>
            <a:lvl1pPr algn="r">
              <a:defRPr sz="1200"/>
            </a:lvl1pPr>
          </a:lstStyle>
          <a:p>
            <a:pPr>
              <a:defRPr/>
            </a:pPr>
            <a:fld id="{14234873-474C-41E1-8F45-1080E3DAF0AC}" type="datetimeFigureOut">
              <a:rPr lang="en-AU"/>
              <a:pPr>
                <a:defRPr/>
              </a:pPr>
              <a:t>8/03/2019</a:t>
            </a:fld>
            <a:endParaRPr lang="en-AU"/>
          </a:p>
        </p:txBody>
      </p:sp>
      <p:sp>
        <p:nvSpPr>
          <p:cNvPr id="4" name="Footer Placeholder 3"/>
          <p:cNvSpPr>
            <a:spLocks noGrp="1"/>
          </p:cNvSpPr>
          <p:nvPr>
            <p:ph type="ftr" sz="quarter" idx="2"/>
          </p:nvPr>
        </p:nvSpPr>
        <p:spPr>
          <a:xfrm>
            <a:off x="0" y="9428163"/>
            <a:ext cx="2887663" cy="498475"/>
          </a:xfrm>
          <a:prstGeom prst="rect">
            <a:avLst/>
          </a:prstGeom>
        </p:spPr>
        <p:txBody>
          <a:bodyPr vert="horz" lIns="91440" tIns="45720" rIns="91440" bIns="45720" rtlCol="0" anchor="b"/>
          <a:lstStyle>
            <a:lvl1pPr algn="l">
              <a:defRPr sz="1200"/>
            </a:lvl1pPr>
          </a:lstStyle>
          <a:p>
            <a:pPr>
              <a:defRPr/>
            </a:pPr>
            <a:endParaRPr lang="en-AU"/>
          </a:p>
        </p:txBody>
      </p:sp>
      <p:sp>
        <p:nvSpPr>
          <p:cNvPr id="5" name="Slide Number Placeholder 4"/>
          <p:cNvSpPr>
            <a:spLocks noGrp="1"/>
          </p:cNvSpPr>
          <p:nvPr>
            <p:ph type="sldNum" sz="quarter" idx="3"/>
          </p:nvPr>
        </p:nvSpPr>
        <p:spPr>
          <a:xfrm>
            <a:off x="3773488" y="9428163"/>
            <a:ext cx="2887662" cy="498475"/>
          </a:xfrm>
          <a:prstGeom prst="rect">
            <a:avLst/>
          </a:prstGeom>
        </p:spPr>
        <p:txBody>
          <a:bodyPr vert="horz" lIns="91440" tIns="45720" rIns="91440" bIns="45720" rtlCol="0" anchor="b"/>
          <a:lstStyle>
            <a:lvl1pPr algn="r">
              <a:defRPr sz="1200"/>
            </a:lvl1pPr>
          </a:lstStyle>
          <a:p>
            <a:pPr>
              <a:defRPr/>
            </a:pPr>
            <a:fld id="{18650BFB-D6FD-4A7E-A4D4-89220F11C212}" type="slidenum">
              <a:rPr lang="en-AU"/>
              <a:pPr>
                <a:defRPr/>
              </a:pPr>
              <a:t>‹#›</a:t>
            </a:fld>
            <a:endParaRPr lang="en-AU"/>
          </a:p>
        </p:txBody>
      </p:sp>
    </p:spTree>
    <p:extLst>
      <p:ext uri="{BB962C8B-B14F-4D97-AF65-F5344CB8AC3E}">
        <p14:creationId xmlns:p14="http://schemas.microsoft.com/office/powerpoint/2010/main" val="39555844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eaLnBrk="1" hangingPunct="1">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idx="1"/>
          </p:nvPr>
        </p:nvSpPr>
        <p:spPr>
          <a:xfrm>
            <a:off x="3773488" y="0"/>
            <a:ext cx="2887662"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C6B3DFC8-4E91-4DFE-B4A2-2B77B1B69324}" type="datetimeFigureOut">
              <a:rPr lang="en-US" altLang="en-US"/>
              <a:pPr>
                <a:defRPr/>
              </a:pPr>
              <a:t>3/8/2019</a:t>
            </a:fld>
            <a:endParaRPr lang="en-US" altLang="en-US"/>
          </a:p>
        </p:txBody>
      </p:sp>
      <p:sp>
        <p:nvSpPr>
          <p:cNvPr id="4" name="Slide Image Placeholder 3"/>
          <p:cNvSpPr>
            <a:spLocks noGrp="1" noRot="1" noChangeAspect="1"/>
          </p:cNvSpPr>
          <p:nvPr>
            <p:ph type="sldImg" idx="2"/>
          </p:nvPr>
        </p:nvSpPr>
        <p:spPr>
          <a:xfrm>
            <a:off x="850900"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66750" y="4714875"/>
            <a:ext cx="5329238" cy="4467225"/>
          </a:xfrm>
          <a:prstGeom prst="rect">
            <a:avLst/>
          </a:prstGeom>
        </p:spPr>
        <p:txBody>
          <a:bodyPr vert="horz" lIns="91440" tIns="45720" rIns="91440" bIns="45720" rtlCol="0"/>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endParaRPr lang="en-US" noProof="0"/>
          </a:p>
        </p:txBody>
      </p:sp>
      <p:sp>
        <p:nvSpPr>
          <p:cNvPr id="6" name="Footer Placeholder 5"/>
          <p:cNvSpPr>
            <a:spLocks noGrp="1"/>
          </p:cNvSpPr>
          <p:nvPr>
            <p:ph type="ftr" sz="quarter" idx="4"/>
          </p:nvPr>
        </p:nvSpPr>
        <p:spPr>
          <a:xfrm>
            <a:off x="0" y="9428163"/>
            <a:ext cx="2887663" cy="496887"/>
          </a:xfrm>
          <a:prstGeom prst="rect">
            <a:avLst/>
          </a:prstGeom>
        </p:spPr>
        <p:txBody>
          <a:bodyPr vert="horz" lIns="91440" tIns="45720" rIns="91440" bIns="45720" rtlCol="0" anchor="b"/>
          <a:lstStyle>
            <a:lvl1pPr algn="l" eaLnBrk="1" hangingPunct="1">
              <a:defRPr sz="1200">
                <a:latin typeface="Arial" charset="0"/>
                <a:ea typeface="ＭＳ Ｐゴシック" charset="0"/>
                <a:cs typeface="ＭＳ Ｐゴシック" charset="0"/>
              </a:defRPr>
            </a:lvl1pPr>
          </a:lstStyle>
          <a:p>
            <a:pPr>
              <a:defRPr/>
            </a:pPr>
            <a:endParaRPr lang="en-US"/>
          </a:p>
        </p:txBody>
      </p:sp>
      <p:sp>
        <p:nvSpPr>
          <p:cNvPr id="7" name="Slide Number Placeholder 6"/>
          <p:cNvSpPr>
            <a:spLocks noGrp="1"/>
          </p:cNvSpPr>
          <p:nvPr>
            <p:ph type="sldNum" sz="quarter" idx="5"/>
          </p:nvPr>
        </p:nvSpPr>
        <p:spPr>
          <a:xfrm>
            <a:off x="3773488" y="9428163"/>
            <a:ext cx="2887662"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6BD13D8-F0B9-493D-8725-34ABA9434E39}" type="slidenum">
              <a:rPr lang="en-US" altLang="en-US"/>
              <a:pPr>
                <a:defRPr/>
              </a:pPr>
              <a:t>‹#›</a:t>
            </a:fld>
            <a:endParaRPr lang="en-US" altLang="en-US"/>
          </a:p>
        </p:txBody>
      </p:sp>
    </p:spTree>
    <p:extLst>
      <p:ext uri="{BB962C8B-B14F-4D97-AF65-F5344CB8AC3E}">
        <p14:creationId xmlns:p14="http://schemas.microsoft.com/office/powerpoint/2010/main" val="1708253418"/>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AU" altLang="en-US" dirty="0">
                <a:ea typeface="ＭＳ Ｐゴシック" panose="020B0600070205080204" pitchFamily="34" charset="-128"/>
              </a:rPr>
              <a:t>‘I would like to acknowledge and pay my respects to the traditional custodians of the land we are gathered on today –the Wurundjeri (goon-ditch-</a:t>
            </a:r>
            <a:r>
              <a:rPr lang="en-AU" altLang="en-US" dirty="0" err="1">
                <a:ea typeface="ＭＳ Ｐゴシック" panose="020B0600070205080204" pitchFamily="34" charset="-128"/>
              </a:rPr>
              <a:t>mara</a:t>
            </a:r>
            <a:r>
              <a:rPr lang="en-AU" altLang="en-US" dirty="0">
                <a:ea typeface="ＭＳ Ｐゴシック" panose="020B0600070205080204" pitchFamily="34" charset="-128"/>
              </a:rPr>
              <a:t>) People and pay my respects to their Elders past and present. I would also like to acknowledge other Elders and community members present here today.</a:t>
            </a:r>
          </a:p>
        </p:txBody>
      </p:sp>
      <p:sp>
        <p:nvSpPr>
          <p:cNvPr id="5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BCCA1935-0D5D-49E2-9772-4B4E564CD3BC}" type="slidenum">
              <a:rPr lang="en-US" altLang="en-US" smtClean="0"/>
              <a:pPr/>
              <a:t>1</a:t>
            </a:fld>
            <a:endParaRPr lang="en-US" altLang="en-US"/>
          </a:p>
        </p:txBody>
      </p:sp>
    </p:spTree>
    <p:extLst>
      <p:ext uri="{BB962C8B-B14F-4D97-AF65-F5344CB8AC3E}">
        <p14:creationId xmlns:p14="http://schemas.microsoft.com/office/powerpoint/2010/main" val="908380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lnSpc>
                <a:spcPct val="100000"/>
              </a:lnSpc>
              <a:spcAft>
                <a:spcPts val="600"/>
              </a:spcAft>
              <a:buFontTx/>
              <a:buChar char="•"/>
              <a:defRPr/>
            </a:pPr>
            <a:r>
              <a:rPr lang="en-US" altLang="en-US" sz="1200" dirty="0">
                <a:ea typeface="ＭＳ Ｐゴシック" panose="020B0600070205080204" pitchFamily="34" charset="-128"/>
              </a:rPr>
              <a:t>How did</a:t>
            </a:r>
            <a:r>
              <a:rPr lang="en-US" altLang="en-US" sz="1200" baseline="0" dirty="0">
                <a:ea typeface="ＭＳ Ｐゴシック" panose="020B0600070205080204" pitchFamily="34" charset="-128"/>
              </a:rPr>
              <a:t> IMHA come about? From </a:t>
            </a:r>
            <a:r>
              <a:rPr lang="en-US" altLang="en-US" sz="1200" b="1" baseline="0" dirty="0">
                <a:ea typeface="ＭＳ Ｐゴシック" panose="020B0600070205080204" pitchFamily="34" charset="-128"/>
              </a:rPr>
              <a:t>Reforms to MH Act </a:t>
            </a:r>
            <a:r>
              <a:rPr lang="en-US" altLang="en-US" sz="1200" baseline="0" dirty="0">
                <a:ea typeface="ＭＳ Ｐゴシック" panose="020B0600070205080204" pitchFamily="34" charset="-128"/>
              </a:rPr>
              <a:t>in 2014 which include the following:</a:t>
            </a:r>
          </a:p>
          <a:p>
            <a:pPr marL="0" indent="0">
              <a:lnSpc>
                <a:spcPct val="100000"/>
              </a:lnSpc>
              <a:spcAft>
                <a:spcPts val="600"/>
              </a:spcAft>
              <a:buFontTx/>
              <a:buNone/>
              <a:defRPr/>
            </a:pPr>
            <a:endParaRPr lang="en-US" altLang="en-US" sz="1200" dirty="0">
              <a:ea typeface="ＭＳ Ｐゴシック" panose="020B0600070205080204" pitchFamily="34" charset="-128"/>
            </a:endParaRPr>
          </a:p>
          <a:p>
            <a:pPr marL="628650" lvl="1" indent="-171450">
              <a:lnSpc>
                <a:spcPct val="100000"/>
              </a:lnSpc>
              <a:spcAft>
                <a:spcPts val="600"/>
              </a:spcAft>
              <a:buFontTx/>
              <a:buChar char="•"/>
              <a:defRPr/>
            </a:pPr>
            <a:r>
              <a:rPr lang="en-US" altLang="en-US" sz="1200" dirty="0">
                <a:ea typeface="ＭＳ Ｐゴシック" panose="020B0600070205080204" pitchFamily="34" charset="-128"/>
              </a:rPr>
              <a:t>provide the services to implement </a:t>
            </a:r>
            <a:r>
              <a:rPr lang="en-US" altLang="en-US" sz="1200" b="1" dirty="0">
                <a:ea typeface="ＭＳ Ｐゴシック" panose="020B0600070205080204" pitchFamily="34" charset="-128"/>
              </a:rPr>
              <a:t>supported decision making mechanisms </a:t>
            </a:r>
            <a:r>
              <a:rPr lang="en-US" altLang="en-US" sz="1200" dirty="0">
                <a:ea typeface="ＭＳ Ｐゴシック" panose="020B0600070205080204" pitchFamily="34" charset="-128"/>
              </a:rPr>
              <a:t>&amp; working with regard to the </a:t>
            </a:r>
            <a:r>
              <a:rPr lang="en-US" altLang="en-US" sz="1200" b="1" dirty="0">
                <a:ea typeface="ＭＳ Ｐゴシック" panose="020B0600070205080204" pitchFamily="34" charset="-128"/>
              </a:rPr>
              <a:t>MH Act principles </a:t>
            </a:r>
          </a:p>
          <a:p>
            <a:pPr marL="457200" lvl="1" indent="0">
              <a:lnSpc>
                <a:spcPct val="100000"/>
              </a:lnSpc>
              <a:spcAft>
                <a:spcPts val="600"/>
              </a:spcAft>
              <a:buFontTx/>
              <a:buNone/>
              <a:defRPr/>
            </a:pPr>
            <a:endParaRPr lang="en-US" altLang="en-US" sz="1200" b="1" dirty="0">
              <a:ea typeface="ＭＳ Ｐゴシック" panose="020B0600070205080204" pitchFamily="34" charset="-128"/>
            </a:endParaRPr>
          </a:p>
          <a:p>
            <a:pPr marL="628650" lvl="1" indent="-171450">
              <a:lnSpc>
                <a:spcPct val="100000"/>
              </a:lnSpc>
              <a:spcAft>
                <a:spcPts val="600"/>
              </a:spcAft>
              <a:buFontTx/>
              <a:buChar char="•"/>
              <a:defRPr/>
            </a:pPr>
            <a:r>
              <a:rPr lang="en-AU" altLang="en-US" sz="1200" dirty="0">
                <a:solidFill>
                  <a:schemeClr val="accent4">
                    <a:lumMod val="65000"/>
                    <a:lumOff val="35000"/>
                  </a:schemeClr>
                </a:solidFill>
              </a:rPr>
              <a:t>ensure people are supported to make, or participate in, decisions about their assessment, treatment and recovery.</a:t>
            </a:r>
          </a:p>
          <a:p>
            <a:pPr marL="457200" lvl="1" indent="0">
              <a:lnSpc>
                <a:spcPct val="100000"/>
              </a:lnSpc>
              <a:spcAft>
                <a:spcPts val="600"/>
              </a:spcAft>
              <a:buFontTx/>
              <a:buNone/>
              <a:defRPr/>
            </a:pPr>
            <a:endParaRPr lang="en-US" altLang="en-US" sz="1200" dirty="0">
              <a:ea typeface="ＭＳ Ｐゴシック" panose="020B0600070205080204" pitchFamily="34" charset="-128"/>
            </a:endParaRPr>
          </a:p>
          <a:p>
            <a:pPr marL="628650" lvl="1" indent="-171450">
              <a:lnSpc>
                <a:spcPct val="100000"/>
              </a:lnSpc>
              <a:spcAft>
                <a:spcPts val="600"/>
              </a:spcAft>
              <a:buFontTx/>
              <a:buChar char="•"/>
              <a:defRPr/>
            </a:pPr>
            <a:r>
              <a:rPr lang="en-AU" altLang="en-US" sz="1200" dirty="0">
                <a:solidFill>
                  <a:schemeClr val="accent4">
                    <a:lumMod val="65000"/>
                    <a:lumOff val="35000"/>
                  </a:schemeClr>
                </a:solidFill>
              </a:rPr>
              <a:t>working with the mental health sector to improve outcomes for consumers and help realise the objectives of the Act. </a:t>
            </a:r>
          </a:p>
          <a:p>
            <a:pPr marL="457200" lvl="1" indent="0">
              <a:lnSpc>
                <a:spcPct val="100000"/>
              </a:lnSpc>
              <a:spcAft>
                <a:spcPts val="600"/>
              </a:spcAft>
              <a:buFontTx/>
              <a:buNone/>
              <a:defRPr/>
            </a:pPr>
            <a:endParaRPr lang="en-AU" altLang="en-US" sz="1200" dirty="0">
              <a:solidFill>
                <a:schemeClr val="accent4">
                  <a:lumMod val="65000"/>
                  <a:lumOff val="35000"/>
                </a:schemeClr>
              </a:solidFill>
            </a:endParaRPr>
          </a:p>
          <a:p>
            <a:pPr marL="628650" lvl="1" indent="-171450">
              <a:lnSpc>
                <a:spcPct val="100000"/>
              </a:lnSpc>
              <a:spcAft>
                <a:spcPts val="600"/>
              </a:spcAft>
              <a:buFontTx/>
              <a:buChar char="•"/>
              <a:defRPr/>
            </a:pPr>
            <a:r>
              <a:rPr lang="en-US" altLang="en-US" sz="1200" b="1" dirty="0">
                <a:ea typeface="ＭＳ Ｐゴシック" panose="020B0600070205080204" pitchFamily="34" charset="-128"/>
              </a:rPr>
              <a:t>Independent</a:t>
            </a:r>
            <a:r>
              <a:rPr lang="en-US" altLang="en-US" sz="1200" dirty="0">
                <a:ea typeface="ＭＳ Ｐゴシック" panose="020B0600070205080204" pitchFamily="34" charset="-128"/>
              </a:rPr>
              <a:t>- IMHA sits outside mental health services, hospitals and government so that there is no conflict of interest</a:t>
            </a:r>
          </a:p>
          <a:p>
            <a:pPr marL="457200" lvl="1" indent="0">
              <a:lnSpc>
                <a:spcPct val="100000"/>
              </a:lnSpc>
              <a:spcAft>
                <a:spcPts val="600"/>
              </a:spcAft>
              <a:buFontTx/>
              <a:buNone/>
              <a:defRPr/>
            </a:pPr>
            <a:endParaRPr lang="en-US" altLang="en-US" sz="1200" dirty="0">
              <a:ea typeface="ＭＳ Ｐゴシック" panose="020B0600070205080204" pitchFamily="34" charset="-128"/>
            </a:endParaRPr>
          </a:p>
          <a:p>
            <a:pPr marL="628650" lvl="1" indent="-171450">
              <a:lnSpc>
                <a:spcPct val="100000"/>
              </a:lnSpc>
              <a:spcAft>
                <a:spcPts val="600"/>
              </a:spcAft>
              <a:buFontTx/>
              <a:buChar char="•"/>
              <a:defRPr/>
            </a:pPr>
            <a:r>
              <a:rPr lang="en-US" altLang="en-US" sz="1200" b="1" dirty="0">
                <a:ea typeface="ＭＳ Ｐゴシック" panose="020B0600070205080204" pitchFamily="34" charset="-128"/>
              </a:rPr>
              <a:t>Representational – </a:t>
            </a:r>
            <a:r>
              <a:rPr lang="en-US" altLang="en-US" sz="1200" b="0" dirty="0">
                <a:ea typeface="ＭＳ Ｐゴシック" panose="020B0600070205080204" pitchFamily="34" charset="-128"/>
              </a:rPr>
              <a:t>representing the consumer voice, consumer led, consumer </a:t>
            </a:r>
            <a:r>
              <a:rPr lang="en-US" altLang="en-US" sz="1200" b="0" dirty="0" err="1">
                <a:ea typeface="ＭＳ Ｐゴシック" panose="020B0600070205080204" pitchFamily="34" charset="-128"/>
              </a:rPr>
              <a:t>focussed</a:t>
            </a:r>
            <a:endParaRPr lang="en-US" altLang="en-US" sz="1200" b="1" dirty="0">
              <a:ea typeface="ＭＳ Ｐゴシック" panose="020B0600070205080204" pitchFamily="34" charset="-128"/>
            </a:endParaRPr>
          </a:p>
          <a:p>
            <a:pPr marL="0" indent="0">
              <a:lnSpc>
                <a:spcPct val="150000"/>
              </a:lnSpc>
              <a:spcAft>
                <a:spcPts val="600"/>
              </a:spcAft>
              <a:buFontTx/>
              <a:buNone/>
              <a:defRPr/>
            </a:pPr>
            <a:endParaRPr lang="en-US" altLang="en-US" sz="1400" dirty="0">
              <a:ea typeface="ＭＳ Ｐゴシック" panose="020B0600070205080204" pitchFamily="34" charset="-128"/>
            </a:endParaRPr>
          </a:p>
          <a:p>
            <a:pPr marL="171450" indent="-171450">
              <a:lnSpc>
                <a:spcPct val="150000"/>
              </a:lnSpc>
              <a:spcAft>
                <a:spcPts val="600"/>
              </a:spcAft>
              <a:buFontTx/>
              <a:buChar char="•"/>
              <a:defRPr/>
            </a:pPr>
            <a:endParaRPr lang="en-US" altLang="en-US" sz="1400" b="1" dirty="0">
              <a:ea typeface="ＭＳ Ｐゴシック" panose="020B0600070205080204" pitchFamily="34" charset="-128"/>
            </a:endParaRPr>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50B6833C-1F13-435A-894F-79D508DD404D}" type="slidenum">
              <a:rPr lang="en-US" altLang="en-US" smtClean="0"/>
              <a:pPr/>
              <a:t>2</a:t>
            </a:fld>
            <a:endParaRPr lang="en-US" altLang="en-US"/>
          </a:p>
        </p:txBody>
      </p:sp>
    </p:spTree>
    <p:extLst>
      <p:ext uri="{BB962C8B-B14F-4D97-AF65-F5344CB8AC3E}">
        <p14:creationId xmlns:p14="http://schemas.microsoft.com/office/powerpoint/2010/main" val="1234326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AU" altLang="en-US" sz="1400" b="1" dirty="0">
              <a:ea typeface="ＭＳ Ｐゴシック" panose="020B0600070205080204" pitchFamily="34" charset="-128"/>
            </a:endParaRPr>
          </a:p>
          <a:p>
            <a:r>
              <a:rPr lang="en-AU" altLang="en-US" sz="1400" b="1" dirty="0">
                <a:ea typeface="ＭＳ Ｐゴシック" panose="020B0600070205080204" pitchFamily="34" charset="-128"/>
              </a:rPr>
              <a:t>Priority Clients- </a:t>
            </a:r>
            <a:r>
              <a:rPr lang="en-AU" altLang="en-US" sz="1400" dirty="0">
                <a:ea typeface="ＭＳ Ｐゴシック" panose="020B0600070205080204" pitchFamily="34" charset="-128"/>
              </a:rPr>
              <a:t>A&amp;TSI, CALD, Dual Disability, Assistance with Communication, voluntary inpatients at risk of becoming compulsory, ECT -1</a:t>
            </a:r>
            <a:r>
              <a:rPr lang="en-AU" altLang="en-US" sz="1400" baseline="30000" dirty="0">
                <a:ea typeface="ＭＳ Ｐゴシック" panose="020B0600070205080204" pitchFamily="34" charset="-128"/>
              </a:rPr>
              <a:t>st</a:t>
            </a:r>
            <a:r>
              <a:rPr lang="en-AU" altLang="en-US" sz="1400" dirty="0">
                <a:ea typeface="ＭＳ Ｐゴシック" panose="020B0600070205080204" pitchFamily="34" charset="-128"/>
              </a:rPr>
              <a:t> time, subject to restrictive interventions e.g. bodily restraint, seclusion, people in SECU, experiencing homeless</a:t>
            </a:r>
          </a:p>
          <a:p>
            <a:endParaRPr lang="en-AU" altLang="en-US" sz="1400" dirty="0">
              <a:ea typeface="ＭＳ Ｐゴシック" panose="020B0600070205080204" pitchFamily="34" charset="-128"/>
            </a:endParaRPr>
          </a:p>
          <a:p>
            <a:r>
              <a:rPr lang="en-AU" altLang="en-US" sz="1400" dirty="0">
                <a:ea typeface="ＭＳ Ｐゴシック" panose="020B0600070205080204" pitchFamily="34" charset="-128"/>
              </a:rPr>
              <a:t>In early phase- significant outreach at inpatient facilities and community settings</a:t>
            </a:r>
          </a:p>
          <a:p>
            <a:r>
              <a:rPr lang="en-AU" altLang="en-US" sz="1400" dirty="0">
                <a:ea typeface="ＭＳ Ｐゴシック" panose="020B0600070205080204" pitchFamily="34" charset="-128"/>
              </a:rPr>
              <a:t>Connecting with people who may not feel able/inclined to approach </a:t>
            </a:r>
          </a:p>
          <a:p>
            <a:endParaRPr lang="en-AU" altLang="en-US" sz="1400" dirty="0">
              <a:ea typeface="ＭＳ Ｐゴシック" panose="020B0600070205080204" pitchFamily="34" charset="-128"/>
            </a:endParaRPr>
          </a:p>
          <a:p>
            <a:r>
              <a:rPr lang="en-AU" altLang="en-US" sz="1400" dirty="0">
                <a:ea typeface="ＭＳ Ｐゴシック" panose="020B0600070205080204" pitchFamily="34" charset="-128"/>
              </a:rPr>
              <a:t>Providing information via IMHA website and inquiry line to family members &amp; carers – provide information to anyone who contacts IMHA</a:t>
            </a:r>
          </a:p>
          <a:p>
            <a:endParaRPr lang="en-AU" altLang="en-US" sz="1400" dirty="0">
              <a:ea typeface="ＭＳ Ｐゴシック" panose="020B0600070205080204" pitchFamily="34" charset="-128"/>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n-AU" altLang="en-US" sz="1400" dirty="0">
                <a:solidFill>
                  <a:schemeClr val="accent4">
                    <a:lumMod val="65000"/>
                    <a:lumOff val="35000"/>
                  </a:schemeClr>
                </a:solidFill>
              </a:rPr>
              <a:t>In the community, in-patient facilities and forensic facilities</a:t>
            </a:r>
          </a:p>
          <a:p>
            <a:endParaRPr lang="en-AU" altLang="en-US" sz="1400" dirty="0">
              <a:ea typeface="ＭＳ Ｐゴシック" panose="020B0600070205080204" pitchFamily="34" charset="-128"/>
            </a:endParaRPr>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9A8D75AF-64F3-4E13-B278-6B75EA1506FE}" type="slidenum">
              <a:rPr lang="en-US" altLang="en-US" smtClean="0"/>
              <a:pPr/>
              <a:t>3</a:t>
            </a:fld>
            <a:endParaRPr lang="en-US" altLang="en-US"/>
          </a:p>
        </p:txBody>
      </p:sp>
    </p:spTree>
    <p:extLst>
      <p:ext uri="{BB962C8B-B14F-4D97-AF65-F5344CB8AC3E}">
        <p14:creationId xmlns:p14="http://schemas.microsoft.com/office/powerpoint/2010/main" val="2817333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AU" altLang="en-US">
              <a:ea typeface="ＭＳ Ｐゴシック" panose="020B0600070205080204" pitchFamily="34" charset="-128"/>
            </a:endParaRPr>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CF4B0CE8-4FE5-4995-B86B-3B1911BB4CA3}" type="slidenum">
              <a:rPr lang="en-US" altLang="en-US" smtClean="0"/>
              <a:pPr/>
              <a:t>4</a:t>
            </a:fld>
            <a:endParaRPr lang="en-US" altLang="en-US"/>
          </a:p>
        </p:txBody>
      </p:sp>
    </p:spTree>
    <p:extLst>
      <p:ext uri="{BB962C8B-B14F-4D97-AF65-F5344CB8AC3E}">
        <p14:creationId xmlns:p14="http://schemas.microsoft.com/office/powerpoint/2010/main" val="4165045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897F304E-FD09-4781-9CBA-98B3B943A76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1FA31099-52A8-48E7-B195-B3ADAF5DF7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marR="0" lvl="0" indent="-171450" algn="l" defTabSz="4572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AU" altLang="en-US" sz="1000" b="0" dirty="0">
                <a:ea typeface="ＭＳ Ｐゴシック" panose="020B0600070205080204" pitchFamily="34" charset="-128"/>
              </a:rPr>
              <a:t>Note that Supported Decision Making is a very consumer driven style of providing support.</a:t>
            </a:r>
          </a:p>
          <a:p>
            <a:endParaRPr lang="en-AU" sz="1000" b="1" u="sng" dirty="0"/>
          </a:p>
          <a:p>
            <a:endParaRPr lang="en-AU" sz="1000" b="1" u="sng" dirty="0"/>
          </a:p>
          <a:p>
            <a:endParaRPr lang="en-AU" sz="1000" b="1" u="sng" dirty="0"/>
          </a:p>
          <a:p>
            <a:r>
              <a:rPr lang="en-AU" sz="1000" b="1" u="sng" dirty="0"/>
              <a:t>SUBSTITUTE</a:t>
            </a:r>
            <a:r>
              <a:rPr lang="en-AU" sz="1000" u="sng" dirty="0"/>
              <a:t>: </a:t>
            </a:r>
          </a:p>
          <a:p>
            <a:pPr marL="177742" indent="-177742">
              <a:buFont typeface="Arial" panose="020B0604020202020204" pitchFamily="34" charset="0"/>
              <a:buChar char="•"/>
            </a:pPr>
            <a:r>
              <a:rPr lang="en-AU" sz="1000" b="1" dirty="0"/>
              <a:t>Making a decision for someone else</a:t>
            </a:r>
            <a:r>
              <a:rPr lang="en-AU" sz="1000" dirty="0"/>
              <a:t>: e.g. psychiatrist </a:t>
            </a:r>
          </a:p>
          <a:p>
            <a:pPr marL="177742" indent="-177742">
              <a:buFont typeface="Arial" panose="020B0604020202020204" pitchFamily="34" charset="0"/>
              <a:buChar char="•"/>
            </a:pPr>
            <a:r>
              <a:rPr lang="en-AU" sz="1000" b="1" dirty="0"/>
              <a:t>Assumption that someone needs another person to make a decision for them</a:t>
            </a:r>
            <a:r>
              <a:rPr lang="en-AU" sz="1000" dirty="0"/>
              <a:t>: if they made the decision themselves it would not be in their interests </a:t>
            </a:r>
          </a:p>
          <a:p>
            <a:pPr marL="177742" indent="-177742">
              <a:buFont typeface="Arial" panose="020B0604020202020204" pitchFamily="34" charset="0"/>
              <a:buChar char="•"/>
            </a:pPr>
            <a:r>
              <a:rPr lang="en-AU" sz="1000" b="1" dirty="0"/>
              <a:t>Focus on best interests</a:t>
            </a:r>
            <a:r>
              <a:rPr lang="en-AU" sz="1000" dirty="0"/>
              <a:t>: people making decisions ‘to do good for the patient, the avoidance of harm and the protection of life’ (Hippocratic Oath) </a:t>
            </a:r>
          </a:p>
          <a:p>
            <a:pPr defTabSz="473979"/>
            <a:r>
              <a:rPr lang="en-US" altLang="en-US" sz="1000" dirty="0">
                <a:ea typeface="ＭＳ Ｐゴシック" panose="020B0600070205080204" pitchFamily="34" charset="-128"/>
              </a:rPr>
              <a:t>___________________________________________________________________</a:t>
            </a:r>
            <a:endParaRPr lang="en-AU" sz="1000" dirty="0"/>
          </a:p>
          <a:p>
            <a:r>
              <a:rPr lang="en-AU" sz="1000" b="1" u="sng" dirty="0"/>
              <a:t>SHARED: </a:t>
            </a:r>
            <a:endParaRPr lang="en-AU" sz="1000" b="1" dirty="0"/>
          </a:p>
          <a:p>
            <a:pPr marL="177742" indent="-177742">
              <a:buFont typeface="Arial" panose="020B0604020202020204" pitchFamily="34" charset="0"/>
              <a:buChar char="•"/>
            </a:pPr>
            <a:r>
              <a:rPr lang="en-AU" sz="1000" b="1" dirty="0"/>
              <a:t>Decisions are made jointly by consumer and clinician: </a:t>
            </a:r>
            <a:r>
              <a:rPr lang="en-AU" sz="1000" dirty="0"/>
              <a:t>come to the decision together, no primary decision maker  </a:t>
            </a:r>
          </a:p>
          <a:p>
            <a:pPr marL="177742" indent="-177742">
              <a:buFont typeface="Arial" panose="020B0604020202020204" pitchFamily="34" charset="0"/>
              <a:buChar char="•"/>
            </a:pPr>
            <a:r>
              <a:rPr lang="en-AU" sz="1000" b="1" dirty="0"/>
              <a:t>Discussion and consideration given to the consumer’s preferences: </a:t>
            </a:r>
            <a:r>
              <a:rPr lang="en-AU" sz="1000" dirty="0"/>
              <a:t>consumer’s preferences may be central to decision making process however so are the clinicians</a:t>
            </a:r>
            <a:r>
              <a:rPr lang="en-AU" sz="1000" b="1" dirty="0"/>
              <a:t> </a:t>
            </a:r>
            <a:endParaRPr lang="en-AU" sz="1000" dirty="0"/>
          </a:p>
          <a:p>
            <a:pPr marL="177742" indent="-177742">
              <a:buFont typeface="Arial" panose="020B0604020202020204" pitchFamily="34" charset="0"/>
              <a:buChar char="•"/>
            </a:pPr>
            <a:r>
              <a:rPr lang="en-AU" sz="1000" b="1" dirty="0"/>
              <a:t>Power dynamics should be considered: </a:t>
            </a:r>
            <a:r>
              <a:rPr lang="en-AU" sz="1000" dirty="0"/>
              <a:t>power dynamics may be present in decision making process, particularly if a consumer is on a CTO</a:t>
            </a:r>
          </a:p>
          <a:p>
            <a:pPr defTabSz="473979"/>
            <a:r>
              <a:rPr lang="en-US" altLang="en-US" sz="1000" dirty="0">
                <a:ea typeface="ＭＳ Ｐゴシック" panose="020B0600070205080204" pitchFamily="34" charset="-128"/>
              </a:rPr>
              <a:t>__________________________________________________________________</a:t>
            </a:r>
            <a:r>
              <a:rPr lang="en-AU" sz="1000" b="1" dirty="0"/>
              <a:t> </a:t>
            </a:r>
            <a:endParaRPr lang="en-AU" sz="1000" dirty="0"/>
          </a:p>
          <a:p>
            <a:r>
              <a:rPr lang="en-AU" sz="1000" b="1" u="sng" dirty="0"/>
              <a:t>SUPPORTED:</a:t>
            </a:r>
            <a:endParaRPr lang="en-AU" sz="1000" b="1" dirty="0"/>
          </a:p>
          <a:p>
            <a:pPr marL="177742" indent="-177742">
              <a:buFont typeface="Arial" panose="020B0604020202020204" pitchFamily="34" charset="0"/>
              <a:buChar char="•"/>
            </a:pPr>
            <a:r>
              <a:rPr lang="en-AU" sz="1000" b="1" dirty="0"/>
              <a:t>Places the person being supported in the front of the decision making process: </a:t>
            </a:r>
            <a:r>
              <a:rPr lang="en-AU" sz="1000" dirty="0"/>
              <a:t>they are the primary decision maker </a:t>
            </a:r>
          </a:p>
          <a:p>
            <a:pPr marL="177742" indent="-177742">
              <a:buFont typeface="Arial" panose="020B0604020202020204" pitchFamily="34" charset="0"/>
              <a:buChar char="•"/>
            </a:pPr>
            <a:r>
              <a:rPr lang="en-AU" sz="1000" b="1" dirty="0"/>
              <a:t>Emphasis on ability of person to make the decision, when supported appropriately: </a:t>
            </a:r>
            <a:r>
              <a:rPr lang="en-AU" sz="1000" dirty="0"/>
              <a:t>strengths based approach, focus on what assistance person needs rather than deficits</a:t>
            </a:r>
          </a:p>
          <a:p>
            <a:pPr marL="177742" indent="-177742">
              <a:buFont typeface="Arial" panose="020B0604020202020204" pitchFamily="34" charset="0"/>
              <a:buChar char="•"/>
            </a:pPr>
            <a:r>
              <a:rPr lang="en-AU" sz="1000" b="1" dirty="0"/>
              <a:t>Focus on what the person wants: </a:t>
            </a:r>
            <a:r>
              <a:rPr lang="en-AU" sz="1000" dirty="0"/>
              <a:t>rather than what others determine is in their best interests </a:t>
            </a:r>
          </a:p>
          <a:p>
            <a:pPr marL="177742" indent="-177742">
              <a:buFont typeface="Arial" panose="020B0604020202020204" pitchFamily="34" charset="0"/>
              <a:buChar char="•"/>
            </a:pPr>
            <a:r>
              <a:rPr lang="en-US" sz="1000" b="1" dirty="0"/>
              <a:t>Dignity of Risk, rights, and recovery principals</a:t>
            </a:r>
            <a:r>
              <a:rPr lang="en-US" sz="1000" b="1" baseline="0" dirty="0"/>
              <a:t> inform this model</a:t>
            </a:r>
            <a:endParaRPr lang="en-AU" sz="1000" b="1" dirty="0"/>
          </a:p>
          <a:p>
            <a:endParaRPr lang="en-US" altLang="en-US" dirty="0">
              <a:ea typeface="ＭＳ Ｐゴシック" panose="020B0600070205080204" pitchFamily="34" charset="-128"/>
            </a:endParaRPr>
          </a:p>
        </p:txBody>
      </p:sp>
      <p:sp>
        <p:nvSpPr>
          <p:cNvPr id="15364" name="Slide Number Placeholder 3">
            <a:extLst>
              <a:ext uri="{FF2B5EF4-FFF2-40B4-BE49-F238E27FC236}">
                <a16:creationId xmlns:a16="http://schemas.microsoft.com/office/drawing/2014/main" id="{88C6B6D0-CB5C-4A4B-A636-AC60348322FF}"/>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70216" indent="-296237">
              <a:defRPr>
                <a:solidFill>
                  <a:schemeClr val="tx1"/>
                </a:solidFill>
                <a:latin typeface="Arial" panose="020B0604020202020204" pitchFamily="34" charset="0"/>
                <a:ea typeface="ＭＳ Ｐゴシック" panose="020B0600070205080204" pitchFamily="34" charset="-128"/>
              </a:defRPr>
            </a:lvl2pPr>
            <a:lvl3pPr marL="1184948" indent="-236990">
              <a:defRPr>
                <a:solidFill>
                  <a:schemeClr val="tx1"/>
                </a:solidFill>
                <a:latin typeface="Arial" panose="020B0604020202020204" pitchFamily="34" charset="0"/>
                <a:ea typeface="ＭＳ Ｐゴシック" panose="020B0600070205080204" pitchFamily="34" charset="-128"/>
              </a:defRPr>
            </a:lvl3pPr>
            <a:lvl4pPr marL="1658927" indent="-236990">
              <a:defRPr>
                <a:solidFill>
                  <a:schemeClr val="tx1"/>
                </a:solidFill>
                <a:latin typeface="Arial" panose="020B0604020202020204" pitchFamily="34" charset="0"/>
                <a:ea typeface="ＭＳ Ｐゴシック" panose="020B0600070205080204" pitchFamily="34" charset="-128"/>
              </a:defRPr>
            </a:lvl4pPr>
            <a:lvl5pPr marL="2132907" indent="-236990">
              <a:defRPr>
                <a:solidFill>
                  <a:schemeClr val="tx1"/>
                </a:solidFill>
                <a:latin typeface="Arial" panose="020B0604020202020204" pitchFamily="34" charset="0"/>
                <a:ea typeface="ＭＳ Ｐゴシック" panose="020B0600070205080204" pitchFamily="34" charset="-128"/>
              </a:defRPr>
            </a:lvl5pPr>
            <a:lvl6pPr marL="2606886" indent="-23699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3080865" indent="-23699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554844" indent="-23699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4028824" indent="-23699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fontAlgn="auto">
              <a:spcBef>
                <a:spcPts val="0"/>
              </a:spcBef>
              <a:spcAft>
                <a:spcPts val="0"/>
              </a:spcAft>
              <a:defRPr/>
            </a:pPr>
            <a:fld id="{7A534F21-D58D-42E2-9027-342A857228A3}" type="slidenum">
              <a:rPr lang="en-US" altLang="en-US" sz="1900" kern="0"/>
              <a:pPr fontAlgn="auto">
                <a:spcBef>
                  <a:spcPts val="0"/>
                </a:spcBef>
                <a:spcAft>
                  <a:spcPts val="0"/>
                </a:spcAft>
                <a:defRPr/>
              </a:pPr>
              <a:t>5</a:t>
            </a:fld>
            <a:endParaRPr lang="en-US" altLang="en-US" sz="1900" kern="0"/>
          </a:p>
        </p:txBody>
      </p:sp>
    </p:spTree>
    <p:extLst>
      <p:ext uri="{BB962C8B-B14F-4D97-AF65-F5344CB8AC3E}">
        <p14:creationId xmlns:p14="http://schemas.microsoft.com/office/powerpoint/2010/main" val="1454849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pPr>
              <a:defRPr/>
            </a:pPr>
            <a:fld id="{E6BD13D8-F0B9-493D-8725-34ABA9434E39}" type="slidenum">
              <a:rPr lang="en-US" altLang="en-US" smtClean="0"/>
              <a:pPr>
                <a:defRPr/>
              </a:pPr>
              <a:t>6</a:t>
            </a:fld>
            <a:endParaRPr lang="en-US" altLang="en-US"/>
          </a:p>
        </p:txBody>
      </p:sp>
    </p:spTree>
    <p:extLst>
      <p:ext uri="{BB962C8B-B14F-4D97-AF65-F5344CB8AC3E}">
        <p14:creationId xmlns:p14="http://schemas.microsoft.com/office/powerpoint/2010/main" val="3060275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171450" indent="-171450">
              <a:lnSpc>
                <a:spcPct val="150000"/>
              </a:lnSpc>
              <a:spcAft>
                <a:spcPts val="600"/>
              </a:spcAft>
              <a:buFontTx/>
              <a:buChar char="•"/>
              <a:defRPr/>
            </a:pPr>
            <a:r>
              <a:rPr lang="en-US" altLang="en-US" b="1" dirty="0">
                <a:ea typeface="ＭＳ Ｐゴシック" panose="020B0600070205080204" pitchFamily="34" charset="-128"/>
              </a:rPr>
              <a:t>Not best interest advocacy – take instructions from consumers </a:t>
            </a:r>
          </a:p>
          <a:p>
            <a:pPr marL="171450" indent="-171450">
              <a:lnSpc>
                <a:spcPct val="150000"/>
              </a:lnSpc>
              <a:spcAft>
                <a:spcPts val="600"/>
              </a:spcAft>
              <a:buFontTx/>
              <a:buChar char="•"/>
              <a:defRPr/>
            </a:pPr>
            <a:r>
              <a:rPr lang="en-US" altLang="en-US" dirty="0">
                <a:ea typeface="ＭＳ Ｐゴシック" panose="020B0600070205080204" pitchFamily="34" charset="-128"/>
              </a:rPr>
              <a:t>Support consumers to self advocate where possible</a:t>
            </a:r>
          </a:p>
          <a:p>
            <a:pPr marL="171450" indent="-171450">
              <a:lnSpc>
                <a:spcPct val="150000"/>
              </a:lnSpc>
              <a:spcAft>
                <a:spcPts val="600"/>
              </a:spcAft>
              <a:buFontTx/>
              <a:buChar char="•"/>
              <a:defRPr/>
            </a:pPr>
            <a:r>
              <a:rPr lang="en-US" altLang="en-US" dirty="0">
                <a:ea typeface="ＭＳ Ｐゴシック" panose="020B0600070205080204" pitchFamily="34" charset="-128"/>
              </a:rPr>
              <a:t>Provide representational advocacy where needed e.g. represent their views to clinicians</a:t>
            </a:r>
          </a:p>
          <a:p>
            <a:pPr>
              <a:defRPr/>
            </a:pPr>
            <a:r>
              <a:rPr lang="en-AU" dirty="0"/>
              <a:t>- Nothing about us, without us…</a:t>
            </a:r>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FB8D0444-6895-4F0C-9ACF-4E886298D7EC}" type="slidenum">
              <a:rPr lang="en-US" altLang="en-US" smtClean="0"/>
              <a:pPr/>
              <a:t>7</a:t>
            </a:fld>
            <a:endParaRPr lang="en-US" altLang="en-US"/>
          </a:p>
        </p:txBody>
      </p:sp>
    </p:spTree>
    <p:extLst>
      <p:ext uri="{BB962C8B-B14F-4D97-AF65-F5344CB8AC3E}">
        <p14:creationId xmlns:p14="http://schemas.microsoft.com/office/powerpoint/2010/main" val="14848034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228600" indent="-228600">
              <a:lnSpc>
                <a:spcPct val="200000"/>
              </a:lnSpc>
              <a:buFont typeface="+mj-lt"/>
              <a:buAutoNum type="arabicPeriod"/>
            </a:pPr>
            <a:r>
              <a:rPr lang="en-US" dirty="0"/>
              <a:t>Engage with consumer</a:t>
            </a:r>
          </a:p>
          <a:p>
            <a:pPr marL="228600" indent="-228600">
              <a:lnSpc>
                <a:spcPct val="200000"/>
              </a:lnSpc>
              <a:buFont typeface="+mj-lt"/>
              <a:buAutoNum type="arabicPeriod"/>
            </a:pPr>
            <a:r>
              <a:rPr lang="en-US" dirty="0"/>
              <a:t>Explore concerns/issues</a:t>
            </a:r>
          </a:p>
          <a:p>
            <a:pPr marL="228600" indent="-228600">
              <a:lnSpc>
                <a:spcPct val="200000"/>
              </a:lnSpc>
              <a:buFont typeface="+mj-lt"/>
              <a:buAutoNum type="arabicPeriod"/>
            </a:pPr>
            <a:r>
              <a:rPr lang="en-US" dirty="0"/>
              <a:t>Provide information/discuss options/preferences</a:t>
            </a:r>
          </a:p>
          <a:p>
            <a:pPr marL="228600" indent="-228600">
              <a:lnSpc>
                <a:spcPct val="200000"/>
              </a:lnSpc>
              <a:buFont typeface="+mj-lt"/>
              <a:buAutoNum type="arabicPeriod"/>
            </a:pPr>
            <a:r>
              <a:rPr lang="en-US" dirty="0"/>
              <a:t>Plan for advocacy/self advocacy</a:t>
            </a:r>
          </a:p>
          <a:p>
            <a:pPr marL="228600" indent="-228600">
              <a:lnSpc>
                <a:spcPct val="200000"/>
              </a:lnSpc>
              <a:buFont typeface="+mj-lt"/>
              <a:buAutoNum type="arabicPeriod"/>
            </a:pPr>
            <a:r>
              <a:rPr lang="en-US" dirty="0"/>
              <a:t>Preparation for implementing plan</a:t>
            </a:r>
          </a:p>
          <a:p>
            <a:pPr marL="228600" indent="-228600">
              <a:lnSpc>
                <a:spcPct val="200000"/>
              </a:lnSpc>
              <a:buFont typeface="+mj-lt"/>
              <a:buAutoNum type="arabicPeriod"/>
            </a:pPr>
            <a:r>
              <a:rPr lang="en-US" dirty="0"/>
              <a:t>Advocacy/self advocacy</a:t>
            </a:r>
          </a:p>
          <a:p>
            <a:pPr marL="228600" indent="-228600">
              <a:lnSpc>
                <a:spcPct val="200000"/>
              </a:lnSpc>
              <a:buFont typeface="+mj-lt"/>
              <a:buAutoNum type="arabicPeriod"/>
            </a:pPr>
            <a:r>
              <a:rPr lang="en-US" dirty="0"/>
              <a:t>Review of plan with consumer</a:t>
            </a:r>
          </a:p>
          <a:p>
            <a:pPr marL="228600" indent="-228600">
              <a:buFont typeface="+mj-lt"/>
              <a:buAutoNum type="arabicPeriod"/>
            </a:pPr>
            <a:endParaRPr lang="en-US" dirty="0"/>
          </a:p>
          <a:p>
            <a:pPr marL="228600" indent="-228600">
              <a:buFont typeface="+mj-lt"/>
              <a:buAutoNum type="arabicPeriod"/>
            </a:pPr>
            <a:endParaRPr lang="en-US" dirty="0"/>
          </a:p>
          <a:p>
            <a:pPr marL="0" indent="0">
              <a:buFont typeface="+mj-lt"/>
              <a:buNone/>
            </a:pPr>
            <a:r>
              <a:rPr lang="en-US" dirty="0"/>
              <a:t>**Feeds into systemic advocacy</a:t>
            </a:r>
          </a:p>
          <a:p>
            <a:pPr marL="0" marR="0" lvl="0" indent="0" algn="l" defTabSz="457200" rtl="0" eaLnBrk="0" fontAlgn="base" latinLnBrk="0" hangingPunct="0">
              <a:lnSpc>
                <a:spcPct val="100000"/>
              </a:lnSpc>
              <a:spcBef>
                <a:spcPct val="30000"/>
              </a:spcBef>
              <a:spcAft>
                <a:spcPct val="0"/>
              </a:spcAft>
              <a:buClrTx/>
              <a:buSzTx/>
              <a:buFont typeface="+mj-lt"/>
              <a:buNone/>
              <a:tabLst/>
              <a:defRPr/>
            </a:pPr>
            <a:r>
              <a:rPr lang="en-US" dirty="0"/>
              <a:t>**We also have systemic</a:t>
            </a:r>
            <a:r>
              <a:rPr lang="en-US" baseline="0" dirty="0"/>
              <a:t> advocacy model</a:t>
            </a:r>
          </a:p>
          <a:p>
            <a:endParaRPr lang="en-AU" dirty="0"/>
          </a:p>
        </p:txBody>
      </p:sp>
      <p:sp>
        <p:nvSpPr>
          <p:cNvPr id="4" name="Slide Number Placeholder 3"/>
          <p:cNvSpPr>
            <a:spLocks noGrp="1"/>
          </p:cNvSpPr>
          <p:nvPr>
            <p:ph type="sldNum" sz="quarter" idx="5"/>
          </p:nvPr>
        </p:nvSpPr>
        <p:spPr/>
        <p:txBody>
          <a:bodyPr/>
          <a:lstStyle/>
          <a:p>
            <a:pPr>
              <a:defRPr/>
            </a:pPr>
            <a:fld id="{E6BD13D8-F0B9-493D-8725-34ABA9434E39}" type="slidenum">
              <a:rPr lang="en-US" altLang="en-US" smtClean="0"/>
              <a:pPr>
                <a:defRPr/>
              </a:pPr>
              <a:t>8</a:t>
            </a:fld>
            <a:endParaRPr lang="en-US" altLang="en-US"/>
          </a:p>
        </p:txBody>
      </p:sp>
    </p:spTree>
    <p:extLst>
      <p:ext uri="{BB962C8B-B14F-4D97-AF65-F5344CB8AC3E}">
        <p14:creationId xmlns:p14="http://schemas.microsoft.com/office/powerpoint/2010/main" val="34063252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defRPr/>
            </a:pPr>
            <a:r>
              <a:rPr lang="en-AU" altLang="en-US" dirty="0">
                <a:ea typeface="ＭＳ Ｐゴシック" panose="020B0600070205080204" pitchFamily="34" charset="-128"/>
              </a:rPr>
              <a:t>Mental Health Act, mental health services, treatment orders and the Mental Health Tribunal process (not legal advice) </a:t>
            </a:r>
          </a:p>
          <a:p>
            <a:pPr marL="171450" indent="-171450">
              <a:buFontTx/>
              <a:buChar char="•"/>
              <a:defRPr/>
            </a:pPr>
            <a:endParaRPr lang="en-AU" altLang="en-US" dirty="0">
              <a:ea typeface="ＭＳ Ｐゴシック" panose="020B0600070205080204" pitchFamily="34" charset="-128"/>
            </a:endParaRPr>
          </a:p>
          <a:p>
            <a:pPr marL="171450" indent="-171450">
              <a:buFontTx/>
              <a:buChar char="•"/>
              <a:defRPr/>
            </a:pPr>
            <a:r>
              <a:rPr lang="en-AU" altLang="en-US" dirty="0">
                <a:ea typeface="ＭＳ Ｐゴシック" panose="020B0600070205080204" pitchFamily="34" charset="-128"/>
              </a:rPr>
              <a:t>Assisting a client to self-advocate around the views and preferences regarding treatment e.g. medication, leave entitlements </a:t>
            </a:r>
            <a:r>
              <a:rPr lang="en-AU" altLang="en-US" dirty="0" err="1">
                <a:ea typeface="ＭＳ Ｐゴシック" panose="020B0600070205080204" pitchFamily="34" charset="-128"/>
              </a:rPr>
              <a:t>etc</a:t>
            </a:r>
            <a:r>
              <a:rPr lang="en-AU" altLang="en-US" dirty="0">
                <a:ea typeface="ＭＳ Ｐゴシック" panose="020B0600070205080204" pitchFamily="34" charset="-128"/>
              </a:rPr>
              <a:t>, and providing representational advocacy if needed</a:t>
            </a:r>
          </a:p>
          <a:p>
            <a:pPr marL="171450" indent="-171450">
              <a:buFontTx/>
              <a:buChar char="•"/>
              <a:defRPr/>
            </a:pPr>
            <a:endParaRPr lang="en-AU" altLang="en-US" dirty="0">
              <a:ea typeface="ＭＳ Ｐゴシック" panose="020B0600070205080204" pitchFamily="34" charset="-128"/>
            </a:endParaRPr>
          </a:p>
          <a:p>
            <a:pPr marL="171450" indent="-171450">
              <a:buFontTx/>
              <a:buChar char="•"/>
              <a:defRPr/>
            </a:pPr>
            <a:r>
              <a:rPr lang="en-AU" altLang="en-US" dirty="0">
                <a:ea typeface="ＭＳ Ｐゴシック" panose="020B0600070205080204" pitchFamily="34" charset="-128"/>
              </a:rPr>
              <a:t>Explaining the role of advance statements/when they can be overridden and/or assisting someone in the process of preparing an Advance Statement.</a:t>
            </a:r>
          </a:p>
          <a:p>
            <a:pPr>
              <a:defRPr/>
            </a:pPr>
            <a:endParaRPr lang="en-AU" altLang="en-US" dirty="0">
              <a:ea typeface="ＭＳ Ｐゴシック" panose="020B0600070205080204" pitchFamily="34" charset="-128"/>
            </a:endParaRPr>
          </a:p>
          <a:p>
            <a:pPr marL="171450" indent="-171450">
              <a:buFontTx/>
              <a:buChar char="•"/>
              <a:defRPr/>
            </a:pPr>
            <a:r>
              <a:rPr lang="en-AU" altLang="en-US" dirty="0">
                <a:ea typeface="ＭＳ Ｐゴシック" panose="020B0600070205080204" pitchFamily="34" charset="-128"/>
              </a:rPr>
              <a:t>Identifying relevant services (e.g. housing, family violence, employment, debt advice) and making referrals</a:t>
            </a:r>
          </a:p>
          <a:p>
            <a:pPr>
              <a:defRPr/>
            </a:pPr>
            <a:endParaRPr lang="en-AU" altLang="en-US" dirty="0">
              <a:ea typeface="ＭＳ Ｐゴシック" panose="020B0600070205080204" pitchFamily="34" charset="-128"/>
            </a:endParaRPr>
          </a:p>
          <a:p>
            <a:pPr marL="171450" indent="-171450">
              <a:buFont typeface="Arial" panose="020B0604020202020204" pitchFamily="34" charset="0"/>
              <a:buChar char="•"/>
              <a:defRPr/>
            </a:pPr>
            <a:r>
              <a:rPr lang="en-AU" altLang="en-US" dirty="0">
                <a:ea typeface="ＭＳ Ｐゴシック" panose="020B0600070205080204" pitchFamily="34" charset="-128"/>
              </a:rPr>
              <a:t>Not an exhaustive list! Support consumers around many different issues related to mental health assessment, treatment and recovery </a:t>
            </a:r>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79B7542E-9FAD-41D5-8862-6FE53888B1A6}" type="slidenum">
              <a:rPr lang="en-US" altLang="en-US" smtClean="0"/>
              <a:pPr/>
              <a:t>9</a:t>
            </a:fld>
            <a:endParaRPr lang="en-US" altLang="en-US"/>
          </a:p>
        </p:txBody>
      </p:sp>
    </p:spTree>
    <p:extLst>
      <p:ext uri="{BB962C8B-B14F-4D97-AF65-F5344CB8AC3E}">
        <p14:creationId xmlns:p14="http://schemas.microsoft.com/office/powerpoint/2010/main" val="2778035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anose="020B0604020202020204" pitchFamily="34" charset="0"/>
              <a:buChar char="•"/>
              <a:defRPr/>
            </a:pPr>
            <a:r>
              <a:rPr lang="en-AU" altLang="en-US" dirty="0">
                <a:ea typeface="ＭＳ Ｐゴシック" panose="020B0600070205080204" pitchFamily="34" charset="-128"/>
              </a:rPr>
              <a:t>Speaking from Experience (SFE) envisions a community where people who engage with mental health services are free from harm, are supported to be actively involved in decision making and are respected and heard. </a:t>
            </a:r>
          </a:p>
          <a:p>
            <a:pPr marL="0" indent="0">
              <a:buFont typeface="Arial" panose="020B0604020202020204" pitchFamily="34" charset="0"/>
              <a:buNone/>
              <a:defRPr/>
            </a:pPr>
            <a:endParaRPr lang="en-AU" altLang="en-US" dirty="0">
              <a:ea typeface="ＭＳ Ｐゴシック" panose="020B0600070205080204" pitchFamily="34" charset="-128"/>
            </a:endParaRPr>
          </a:p>
          <a:p>
            <a:pPr marL="171450" indent="-171450">
              <a:buFont typeface="Arial" panose="020B0604020202020204" pitchFamily="34" charset="0"/>
              <a:buChar char="•"/>
              <a:defRPr/>
            </a:pPr>
            <a:r>
              <a:rPr lang="en-AU" altLang="en-US" dirty="0">
                <a:ea typeface="ＭＳ Ｐゴシック" panose="020B0600070205080204" pitchFamily="34" charset="-128"/>
              </a:rPr>
              <a:t>SFE envisions that human rights are upheld; that people are never forced to engage with mental health services; that people have access to timely legal representation; and are provided with the services they need to keep them safe.</a:t>
            </a:r>
          </a:p>
          <a:p>
            <a:pPr marL="0" indent="0">
              <a:buFont typeface="Arial" panose="020B0604020202020204" pitchFamily="34" charset="0"/>
              <a:buNone/>
              <a:defRPr/>
            </a:pPr>
            <a:endParaRPr lang="en-AU" altLang="en-US" dirty="0">
              <a:ea typeface="ＭＳ Ｐゴシック" panose="020B0600070205080204" pitchFamily="34" charset="-128"/>
            </a:endParaRPr>
          </a:p>
          <a:p>
            <a:pPr marL="171450" indent="-171450">
              <a:buFont typeface="Arial" panose="020B0604020202020204" pitchFamily="34" charset="0"/>
              <a:buChar char="•"/>
              <a:defRPr/>
            </a:pPr>
            <a:r>
              <a:rPr lang="en-AU" altLang="en-US" dirty="0">
                <a:ea typeface="ＭＳ Ｐゴシック" panose="020B0600070205080204" pitchFamily="34" charset="-128"/>
              </a:rPr>
              <a:t>Works within a HR framework</a:t>
            </a:r>
          </a:p>
          <a:p>
            <a:pPr marL="0" indent="0">
              <a:buFont typeface="Arial" panose="020B0604020202020204" pitchFamily="34" charset="0"/>
              <a:buNone/>
              <a:defRPr/>
            </a:pPr>
            <a:endParaRPr lang="en-AU" altLang="en-US" dirty="0">
              <a:ea typeface="ＭＳ Ｐゴシック" panose="020B0600070205080204" pitchFamily="34" charset="-128"/>
            </a:endParaRPr>
          </a:p>
          <a:p>
            <a:pPr marL="171450" indent="-171450">
              <a:buFont typeface="Arial" panose="020B0604020202020204" pitchFamily="34" charset="0"/>
              <a:buChar char="•"/>
              <a:defRPr/>
            </a:pPr>
            <a:r>
              <a:rPr lang="en-AU" altLang="en-US" dirty="0">
                <a:ea typeface="ＭＳ Ｐゴシック" panose="020B0600070205080204" pitchFamily="34" charset="-128"/>
              </a:rPr>
              <a:t>Views and advice help shape and inform VLA approach and decisions</a:t>
            </a:r>
          </a:p>
          <a:p>
            <a:pPr marL="0" indent="0">
              <a:buFont typeface="Arial" panose="020B0604020202020204" pitchFamily="34" charset="0"/>
              <a:buNone/>
              <a:defRPr/>
            </a:pPr>
            <a:endParaRPr lang="en-AU" altLang="en-US" dirty="0">
              <a:ea typeface="ＭＳ Ｐゴシック" panose="020B0600070205080204" pitchFamily="34" charset="-128"/>
            </a:endParaRPr>
          </a:p>
          <a:p>
            <a:pPr marL="171450" indent="-171450">
              <a:buFont typeface="Arial" panose="020B0604020202020204" pitchFamily="34" charset="0"/>
              <a:buChar char="•"/>
              <a:defRPr/>
            </a:pPr>
            <a:r>
              <a:rPr lang="en-AU" altLang="en-US" dirty="0">
                <a:ea typeface="ＭＳ Ｐゴシック" panose="020B0600070205080204" pitchFamily="34" charset="-128"/>
              </a:rPr>
              <a:t>Worked closely with IMHA to develop consumer Self Advocacy resources</a:t>
            </a:r>
          </a:p>
          <a:p>
            <a:pPr marL="171450" indent="-171450">
              <a:buFont typeface="Arial" panose="020B0604020202020204" pitchFamily="34" charset="0"/>
              <a:buChar char="•"/>
              <a:defRPr/>
            </a:pPr>
            <a:endParaRPr lang="en-AU" altLang="en-US" dirty="0">
              <a:ea typeface="ＭＳ Ｐゴシック" panose="020B0600070205080204" pitchFamily="34" charset="-128"/>
            </a:endParaRPr>
          </a:p>
          <a:p>
            <a:pPr marL="171450" indent="-171450">
              <a:buFont typeface="Arial" panose="020B0604020202020204" pitchFamily="34" charset="0"/>
              <a:buChar char="•"/>
              <a:defRPr/>
            </a:pPr>
            <a:r>
              <a:rPr lang="en-AU" altLang="en-US" dirty="0">
                <a:ea typeface="ＭＳ Ｐゴシック" panose="020B0600070205080204" pitchFamily="34" charset="-128"/>
              </a:rPr>
              <a:t>SFE member on each interview panel – we have now had a member who utilised IMHA on an interview panel!</a:t>
            </a:r>
          </a:p>
          <a:p>
            <a:pPr marL="0" indent="0">
              <a:buFont typeface="Arial" panose="020B0604020202020204" pitchFamily="34" charset="0"/>
              <a:buNone/>
              <a:defRPr/>
            </a:pPr>
            <a:endParaRPr lang="en-AU" altLang="en-US" dirty="0">
              <a:ea typeface="ＭＳ Ｐゴシック" panose="020B0600070205080204" pitchFamily="34" charset="-128"/>
            </a:endParaRPr>
          </a:p>
          <a:p>
            <a:pPr marL="171450" indent="-171450">
              <a:buFont typeface="Arial" panose="020B0604020202020204" pitchFamily="34" charset="0"/>
              <a:buChar char="•"/>
              <a:defRPr/>
            </a:pPr>
            <a:r>
              <a:rPr lang="en-AU" altLang="en-US" dirty="0">
                <a:ea typeface="ＭＳ Ｐゴシック" panose="020B0600070205080204" pitchFamily="34" charset="-128"/>
              </a:rPr>
              <a:t>EOI to people who have used IMHA services, hope to increase this number in future as the program has been around for longer</a:t>
            </a:r>
          </a:p>
          <a:p>
            <a:pPr marL="0" indent="0">
              <a:buFontTx/>
              <a:buNone/>
              <a:defRPr/>
            </a:pPr>
            <a:endParaRPr lang="en-AU" altLang="en-US" dirty="0">
              <a:ea typeface="ＭＳ Ｐゴシック" panose="020B0600070205080204" pitchFamily="34" charset="-128"/>
            </a:endParaRPr>
          </a:p>
          <a:p>
            <a:pPr marL="0" indent="0">
              <a:buFontTx/>
              <a:buNone/>
              <a:defRPr/>
            </a:pPr>
            <a:endParaRPr lang="en-AU" altLang="en-US" dirty="0">
              <a:ea typeface="ＭＳ Ｐゴシック" panose="020B0600070205080204" pitchFamily="34" charset="-128"/>
            </a:endParaRPr>
          </a:p>
          <a:p>
            <a:pPr marL="0" indent="0">
              <a:buFontTx/>
              <a:buNone/>
              <a:defRPr/>
            </a:pPr>
            <a:endParaRPr lang="en-AU" altLang="en-US" dirty="0">
              <a:ea typeface="ＭＳ Ｐゴシック" panose="020B0600070205080204" pitchFamily="34" charset="-128"/>
            </a:endParaRPr>
          </a:p>
          <a:p>
            <a:pPr marL="0" indent="0">
              <a:buFontTx/>
              <a:buNone/>
              <a:defRPr/>
            </a:pPr>
            <a:r>
              <a:rPr lang="en-AU" altLang="en-US" dirty="0">
                <a:ea typeface="ＭＳ Ｐゴシック" panose="020B0600070205080204" pitchFamily="34" charset="-128"/>
              </a:rPr>
              <a:t>Purpose – </a:t>
            </a:r>
          </a:p>
          <a:p>
            <a:pPr marL="1200150" lvl="2" indent="-285750">
              <a:lnSpc>
                <a:spcPct val="150000"/>
              </a:lnSpc>
              <a:buFont typeface="Arial" panose="020B0604020202020204" pitchFamily="34" charset="0"/>
              <a:buChar char="•"/>
              <a:defRPr/>
            </a:pPr>
            <a:r>
              <a:rPr lang="en-AU" altLang="en-US" sz="1600" dirty="0">
                <a:solidFill>
                  <a:schemeClr val="tx2">
                    <a:lumMod val="65000"/>
                    <a:lumOff val="35000"/>
                  </a:schemeClr>
                </a:solidFill>
              </a:rPr>
              <a:t>Develops priorities for </a:t>
            </a:r>
            <a:r>
              <a:rPr lang="en-AU" sz="1600" dirty="0">
                <a:solidFill>
                  <a:schemeClr val="tx2">
                    <a:lumMod val="65000"/>
                    <a:lumOff val="35000"/>
                  </a:schemeClr>
                </a:solidFill>
              </a:rPr>
              <a:t>service improvements and plans to strengthen and support consumer leadership and engagement in partnership with the senior consumer consultant</a:t>
            </a:r>
          </a:p>
          <a:p>
            <a:pPr marL="1200150" lvl="2" indent="-285750">
              <a:lnSpc>
                <a:spcPct val="150000"/>
              </a:lnSpc>
              <a:buFont typeface="Arial" panose="020B0604020202020204" pitchFamily="34" charset="0"/>
              <a:buChar char="•"/>
              <a:defRPr/>
            </a:pPr>
            <a:r>
              <a:rPr lang="en-AU" altLang="en-US" sz="1600" dirty="0">
                <a:solidFill>
                  <a:schemeClr val="tx2">
                    <a:lumMod val="65000"/>
                    <a:lumOff val="35000"/>
                  </a:schemeClr>
                </a:solidFill>
              </a:rPr>
              <a:t>Scopes the need and feasibility of a consumer workforce</a:t>
            </a:r>
          </a:p>
          <a:p>
            <a:pPr marL="1200150" lvl="2" indent="-285750">
              <a:lnSpc>
                <a:spcPct val="150000"/>
              </a:lnSpc>
              <a:buFont typeface="Arial" panose="020B0604020202020204" pitchFamily="34" charset="0"/>
              <a:buChar char="•"/>
              <a:defRPr/>
            </a:pPr>
            <a:r>
              <a:rPr lang="en-AU" altLang="en-US" sz="1600" dirty="0">
                <a:solidFill>
                  <a:schemeClr val="tx2">
                    <a:lumMod val="65000"/>
                    <a:lumOff val="35000"/>
                  </a:schemeClr>
                </a:solidFill>
              </a:rPr>
              <a:t>Provide leadership into the development of staff training and education.</a:t>
            </a:r>
          </a:p>
          <a:p>
            <a:pPr marL="0" indent="0">
              <a:buFontTx/>
              <a:buNone/>
              <a:defRPr/>
            </a:pPr>
            <a:endParaRPr lang="en-AU" altLang="en-US" dirty="0">
              <a:ea typeface="ＭＳ Ｐゴシック" panose="020B0600070205080204" pitchFamily="34" charset="-128"/>
            </a:endParaRPr>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79B7542E-9FAD-41D5-8862-6FE53888B1A6}" type="slidenum">
              <a:rPr lang="en-US" altLang="en-US" smtClean="0"/>
              <a:pPr/>
              <a:t>10</a:t>
            </a:fld>
            <a:endParaRPr lang="en-US" altLang="en-US"/>
          </a:p>
        </p:txBody>
      </p:sp>
    </p:spTree>
    <p:extLst>
      <p:ext uri="{BB962C8B-B14F-4D97-AF65-F5344CB8AC3E}">
        <p14:creationId xmlns:p14="http://schemas.microsoft.com/office/powerpoint/2010/main" val="4089306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Majority of referrals are self referrals, through our intake line or at outposts</a:t>
            </a:r>
          </a:p>
          <a:p>
            <a:pPr marL="0" indent="0">
              <a:buFont typeface="Arial" panose="020B0604020202020204" pitchFamily="34" charset="0"/>
              <a:buNone/>
            </a:pPr>
            <a:endParaRPr lang="en-AU" dirty="0"/>
          </a:p>
          <a:p>
            <a:pPr marL="171450" indent="-171450">
              <a:buFont typeface="Arial" panose="020B0604020202020204" pitchFamily="34" charset="0"/>
              <a:buChar char="•"/>
            </a:pPr>
            <a:r>
              <a:rPr lang="en-AU" dirty="0"/>
              <a:t>Shows that we have a consumer focus – consumers access us by choice, not by being referred by other services on their behalf</a:t>
            </a:r>
          </a:p>
          <a:p>
            <a:pPr marL="0" indent="0">
              <a:buFont typeface="Arial" panose="020B0604020202020204" pitchFamily="34" charset="0"/>
              <a:buNone/>
            </a:pPr>
            <a:endParaRPr lang="en-AU" dirty="0"/>
          </a:p>
          <a:p>
            <a:pPr marL="171450" indent="-171450">
              <a:buFont typeface="Arial" panose="020B0604020202020204" pitchFamily="34" charset="0"/>
              <a:buChar char="•"/>
            </a:pPr>
            <a:r>
              <a:rPr lang="en-AU" dirty="0"/>
              <a:t>2018 saw increasing demand for a range of advocacy services</a:t>
            </a:r>
          </a:p>
          <a:p>
            <a:pPr marL="171450" indent="-171450">
              <a:buFontTx/>
              <a:buChar char="-"/>
            </a:pPr>
            <a:endParaRPr lang="en-AU" dirty="0"/>
          </a:p>
          <a:p>
            <a:pPr marL="0" indent="0">
              <a:buFontTx/>
              <a:buNone/>
            </a:pPr>
            <a:endParaRPr lang="en-AU" dirty="0"/>
          </a:p>
        </p:txBody>
      </p:sp>
      <p:sp>
        <p:nvSpPr>
          <p:cNvPr id="4" name="Slide Number Placeholder 3"/>
          <p:cNvSpPr>
            <a:spLocks noGrp="1"/>
          </p:cNvSpPr>
          <p:nvPr>
            <p:ph type="sldNum" sz="quarter" idx="10"/>
          </p:nvPr>
        </p:nvSpPr>
        <p:spPr/>
        <p:txBody>
          <a:bodyPr/>
          <a:lstStyle/>
          <a:p>
            <a:pPr>
              <a:defRPr/>
            </a:pPr>
            <a:fld id="{E6BD13D8-F0B9-493D-8725-34ABA9434E39}" type="slidenum">
              <a:rPr lang="en-US" altLang="en-US" smtClean="0"/>
              <a:pPr>
                <a:defRPr/>
              </a:pPr>
              <a:t>11</a:t>
            </a:fld>
            <a:endParaRPr lang="en-US" altLang="en-US"/>
          </a:p>
        </p:txBody>
      </p:sp>
    </p:spTree>
    <p:extLst>
      <p:ext uri="{BB962C8B-B14F-4D97-AF65-F5344CB8AC3E}">
        <p14:creationId xmlns:p14="http://schemas.microsoft.com/office/powerpoint/2010/main" val="21937637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E6BD13D8-F0B9-493D-8725-34ABA9434E39}" type="slidenum">
              <a:rPr lang="en-US" altLang="en-US" smtClean="0"/>
              <a:pPr>
                <a:defRPr/>
              </a:pPr>
              <a:t>12</a:t>
            </a:fld>
            <a:endParaRPr lang="en-US" altLang="en-US"/>
          </a:p>
        </p:txBody>
      </p:sp>
    </p:spTree>
    <p:extLst>
      <p:ext uri="{BB962C8B-B14F-4D97-AF65-F5344CB8AC3E}">
        <p14:creationId xmlns:p14="http://schemas.microsoft.com/office/powerpoint/2010/main" val="9269551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pPr>
              <a:defRPr/>
            </a:pPr>
            <a:fld id="{E6BD13D8-F0B9-493D-8725-34ABA9434E39}" type="slidenum">
              <a:rPr lang="en-US" altLang="en-US" smtClean="0"/>
              <a:pPr>
                <a:defRPr/>
              </a:pPr>
              <a:t>14</a:t>
            </a:fld>
            <a:endParaRPr lang="en-US" altLang="en-US"/>
          </a:p>
        </p:txBody>
      </p:sp>
    </p:spTree>
    <p:extLst>
      <p:ext uri="{BB962C8B-B14F-4D97-AF65-F5344CB8AC3E}">
        <p14:creationId xmlns:p14="http://schemas.microsoft.com/office/powerpoint/2010/main" val="30590875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pPr>
              <a:defRPr/>
            </a:pPr>
            <a:fld id="{E6BD13D8-F0B9-493D-8725-34ABA9434E39}" type="slidenum">
              <a:rPr lang="en-US" altLang="en-US" smtClean="0"/>
              <a:pPr>
                <a:defRPr/>
              </a:pPr>
              <a:t>15</a:t>
            </a:fld>
            <a:endParaRPr lang="en-US" altLang="en-US"/>
          </a:p>
        </p:txBody>
      </p:sp>
    </p:spTree>
    <p:extLst>
      <p:ext uri="{BB962C8B-B14F-4D97-AF65-F5344CB8AC3E}">
        <p14:creationId xmlns:p14="http://schemas.microsoft.com/office/powerpoint/2010/main" val="780474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r>
              <a:rPr lang="en-AU" dirty="0"/>
              <a:t>Lucy’s notes – </a:t>
            </a:r>
          </a:p>
          <a:p>
            <a:endParaRPr lang="en-AU" dirty="0"/>
          </a:p>
          <a:p>
            <a:pPr marL="171450" lvl="0" indent="-171450">
              <a:buFont typeface="Arial" panose="020B0604020202020204" pitchFamily="34" charset="0"/>
              <a:buChar char="•"/>
            </a:pPr>
            <a:r>
              <a:rPr lang="en-AU" sz="1200" kern="1200" dirty="0">
                <a:solidFill>
                  <a:schemeClr val="tx1"/>
                </a:solidFill>
                <a:effectLst/>
                <a:latin typeface="+mn-lt"/>
                <a:ea typeface="ＭＳ Ｐゴシック" charset="0"/>
                <a:cs typeface="ＭＳ Ｐゴシック" charset="0"/>
              </a:rPr>
              <a:t>Concerns about detention under the MHA being used to prevent access to AOD rather than focussed on MH per se. For example, a consumer I was working with in </a:t>
            </a:r>
            <a:r>
              <a:rPr lang="en-AU" sz="1200" kern="1200" dirty="0" err="1">
                <a:solidFill>
                  <a:schemeClr val="tx1"/>
                </a:solidFill>
                <a:effectLst/>
                <a:latin typeface="+mn-lt"/>
                <a:ea typeface="ＭＳ Ｐゴシック" charset="0"/>
                <a:cs typeface="ＭＳ Ｐゴシック" charset="0"/>
              </a:rPr>
              <a:t>Orygen</a:t>
            </a:r>
            <a:r>
              <a:rPr lang="en-AU" sz="1200" kern="1200" dirty="0">
                <a:solidFill>
                  <a:schemeClr val="tx1"/>
                </a:solidFill>
                <a:effectLst/>
                <a:latin typeface="+mn-lt"/>
                <a:ea typeface="ＭＳ Ｐゴシック" charset="0"/>
                <a:cs typeface="ＭＳ Ｐゴシック" charset="0"/>
              </a:rPr>
              <a:t> recently raised with me that he would prefer to be in a drug rehabilitation facility near Sunshine as he felt his issues were related to drug use rather than mental health, however it was quite a process to get admitted to drug rehabilitation facility given he had now been detained for MH.</a:t>
            </a:r>
          </a:p>
          <a:p>
            <a:pPr marL="0" lvl="0" indent="0">
              <a:buFont typeface="Arial" panose="020B0604020202020204" pitchFamily="34" charset="0"/>
              <a:buNone/>
            </a:pPr>
            <a:endParaRPr lang="en-AU" sz="1200" kern="1200" dirty="0">
              <a:solidFill>
                <a:schemeClr val="tx1"/>
              </a:solidFill>
              <a:effectLst/>
              <a:latin typeface="+mn-lt"/>
              <a:ea typeface="ＭＳ Ｐゴシック" charset="0"/>
              <a:cs typeface="ＭＳ Ｐゴシック" charset="0"/>
            </a:endParaRPr>
          </a:p>
          <a:p>
            <a:pPr marL="171450" lvl="0" indent="-171450">
              <a:buFont typeface="Arial" panose="020B0604020202020204" pitchFamily="34" charset="0"/>
              <a:buChar char="•"/>
            </a:pPr>
            <a:r>
              <a:rPr lang="en-AU" sz="1200" kern="1200" dirty="0">
                <a:solidFill>
                  <a:schemeClr val="tx1"/>
                </a:solidFill>
                <a:effectLst/>
                <a:latin typeface="+mn-lt"/>
                <a:ea typeface="ＭＳ Ｐゴシック" charset="0"/>
                <a:cs typeface="ＭＳ Ｐゴシック" charset="0"/>
              </a:rPr>
              <a:t>Limited availability of supports for AOD issues in mental health units beyond once/week or less regular visits by AOD workers, particularly as some people might be experiencing withdrawal and AOD use not specifically related to MH but to broader life circumstances</a:t>
            </a:r>
          </a:p>
          <a:p>
            <a:pPr marL="0" lvl="0" indent="0">
              <a:buFont typeface="Arial" panose="020B0604020202020204" pitchFamily="34" charset="0"/>
              <a:buNone/>
            </a:pPr>
            <a:endParaRPr lang="en-AU" sz="1200" kern="1200" dirty="0">
              <a:solidFill>
                <a:schemeClr val="tx1"/>
              </a:solidFill>
              <a:effectLst/>
              <a:latin typeface="+mn-lt"/>
              <a:ea typeface="ＭＳ Ｐゴシック" charset="0"/>
              <a:cs typeface="ＭＳ Ｐゴシック" charset="0"/>
            </a:endParaRPr>
          </a:p>
          <a:p>
            <a:pPr marL="171450" lvl="0" indent="-171450">
              <a:buFont typeface="Arial" panose="020B0604020202020204" pitchFamily="34" charset="0"/>
              <a:buChar char="•"/>
            </a:pPr>
            <a:r>
              <a:rPr lang="en-AU" sz="1200" kern="1200" dirty="0">
                <a:solidFill>
                  <a:schemeClr val="tx1"/>
                </a:solidFill>
                <a:effectLst/>
                <a:latin typeface="+mn-lt"/>
                <a:ea typeface="ＭＳ Ｐゴシック" charset="0"/>
                <a:cs typeface="ＭＳ Ｐゴシック" charset="0"/>
              </a:rPr>
              <a:t>Limited availability of non-medication related support in acute units for psychosocial issues which might be impacting/related to AOD use</a:t>
            </a:r>
          </a:p>
          <a:p>
            <a:pPr marL="0" lvl="0" indent="0">
              <a:buFont typeface="Arial" panose="020B0604020202020204" pitchFamily="34" charset="0"/>
              <a:buNone/>
            </a:pPr>
            <a:endParaRPr lang="en-AU" sz="1200" kern="1200" dirty="0">
              <a:solidFill>
                <a:schemeClr val="tx1"/>
              </a:solidFill>
              <a:effectLst/>
              <a:latin typeface="+mn-lt"/>
              <a:ea typeface="ＭＳ Ｐゴシック" charset="0"/>
              <a:cs typeface="ＭＳ Ｐゴシック" charset="0"/>
            </a:endParaRPr>
          </a:p>
          <a:p>
            <a:pPr marL="171450" lvl="0" indent="-171450">
              <a:buFont typeface="Arial" panose="020B0604020202020204" pitchFamily="34" charset="0"/>
              <a:buChar char="•"/>
            </a:pPr>
            <a:r>
              <a:rPr lang="en-AU" sz="1200" kern="1200" dirty="0">
                <a:solidFill>
                  <a:schemeClr val="tx1"/>
                </a:solidFill>
                <a:effectLst/>
                <a:latin typeface="+mn-lt"/>
                <a:ea typeface="ＭＳ Ｐゴシック" charset="0"/>
                <a:cs typeface="ＭＳ Ｐゴシック" charset="0"/>
              </a:rPr>
              <a:t>While there are mental health peer workers in many units, not aware of AOD peer workers in mental health units</a:t>
            </a:r>
          </a:p>
          <a:p>
            <a:pPr marL="0" lvl="0" indent="0">
              <a:buFont typeface="Arial" panose="020B0604020202020204" pitchFamily="34" charset="0"/>
              <a:buNone/>
            </a:pPr>
            <a:endParaRPr lang="en-AU" sz="1200" kern="1200" dirty="0">
              <a:solidFill>
                <a:schemeClr val="tx1"/>
              </a:solidFill>
              <a:effectLst/>
              <a:latin typeface="+mn-lt"/>
              <a:ea typeface="ＭＳ Ｐゴシック" charset="0"/>
              <a:cs typeface="ＭＳ Ｐゴシック" charset="0"/>
            </a:endParaRPr>
          </a:p>
          <a:p>
            <a:pPr marL="171450" lvl="0" indent="-171450">
              <a:buFont typeface="Arial" panose="020B0604020202020204" pitchFamily="34" charset="0"/>
              <a:buChar char="•"/>
            </a:pPr>
            <a:r>
              <a:rPr lang="en-AU" sz="1200" kern="1200" dirty="0">
                <a:solidFill>
                  <a:schemeClr val="tx1"/>
                </a:solidFill>
                <a:effectLst/>
                <a:latin typeface="+mn-lt"/>
                <a:ea typeface="ＭＳ Ｐゴシック" charset="0"/>
                <a:cs typeface="ＭＳ Ｐゴシック" charset="0"/>
              </a:rPr>
              <a:t>Some punitive approaches in acute environments to drug use (</a:t>
            </a:r>
            <a:r>
              <a:rPr lang="en-AU" sz="1200" kern="1200" dirty="0" err="1">
                <a:solidFill>
                  <a:schemeClr val="tx1"/>
                </a:solidFill>
                <a:effectLst/>
                <a:latin typeface="+mn-lt"/>
                <a:ea typeface="ＭＳ Ｐゴシック" charset="0"/>
                <a:cs typeface="ＭＳ Ｐゴシック" charset="0"/>
              </a:rPr>
              <a:t>eg.</a:t>
            </a:r>
            <a:r>
              <a:rPr lang="en-AU" sz="1200" kern="1200" dirty="0">
                <a:solidFill>
                  <a:schemeClr val="tx1"/>
                </a:solidFill>
                <a:effectLst/>
                <a:latin typeface="+mn-lt"/>
                <a:ea typeface="ＭＳ Ｐゴシック" charset="0"/>
                <a:cs typeface="ＭＳ Ｐゴシック" charset="0"/>
              </a:rPr>
              <a:t> cancelling leave or introducing restrictive interventions) with limited consideration of harm minimisation strategies – might lead consumers to conceal AOD use and create greater harm</a:t>
            </a:r>
          </a:p>
          <a:p>
            <a:pPr marL="0" lvl="0" indent="0">
              <a:buFont typeface="Arial" panose="020B0604020202020204" pitchFamily="34" charset="0"/>
              <a:buNone/>
            </a:pPr>
            <a:endParaRPr lang="en-AU" sz="1200" kern="1200" dirty="0">
              <a:solidFill>
                <a:schemeClr val="tx1"/>
              </a:solidFill>
              <a:effectLst/>
              <a:latin typeface="+mn-lt"/>
              <a:ea typeface="ＭＳ Ｐゴシック" charset="0"/>
              <a:cs typeface="ＭＳ Ｐゴシック" charset="0"/>
            </a:endParaRPr>
          </a:p>
          <a:p>
            <a:pPr marL="171450" lvl="0" indent="-171450">
              <a:buFont typeface="Arial" panose="020B0604020202020204" pitchFamily="34" charset="0"/>
              <a:buChar char="•"/>
            </a:pPr>
            <a:endParaRPr lang="en-AU" sz="1200" kern="1200" dirty="0">
              <a:solidFill>
                <a:schemeClr val="tx1"/>
              </a:solidFill>
              <a:effectLst/>
              <a:latin typeface="+mn-lt"/>
              <a:ea typeface="ＭＳ Ｐゴシック" charset="0"/>
              <a:cs typeface="ＭＳ Ｐゴシック" charset="0"/>
            </a:endParaRPr>
          </a:p>
          <a:p>
            <a:endParaRPr lang="en-AU" dirty="0"/>
          </a:p>
        </p:txBody>
      </p:sp>
      <p:sp>
        <p:nvSpPr>
          <p:cNvPr id="4" name="Slide Number Placeholder 3"/>
          <p:cNvSpPr>
            <a:spLocks noGrp="1"/>
          </p:cNvSpPr>
          <p:nvPr>
            <p:ph type="sldNum" sz="quarter" idx="5"/>
          </p:nvPr>
        </p:nvSpPr>
        <p:spPr/>
        <p:txBody>
          <a:bodyPr/>
          <a:lstStyle/>
          <a:p>
            <a:pPr>
              <a:defRPr/>
            </a:pPr>
            <a:fld id="{E6BD13D8-F0B9-493D-8725-34ABA9434E39}" type="slidenum">
              <a:rPr lang="en-US" altLang="en-US" smtClean="0"/>
              <a:pPr>
                <a:defRPr/>
              </a:pPr>
              <a:t>16</a:t>
            </a:fld>
            <a:endParaRPr lang="en-US" altLang="en-US"/>
          </a:p>
        </p:txBody>
      </p:sp>
    </p:spTree>
    <p:extLst>
      <p:ext uri="{BB962C8B-B14F-4D97-AF65-F5344CB8AC3E}">
        <p14:creationId xmlns:p14="http://schemas.microsoft.com/office/powerpoint/2010/main" val="2851218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pPr marL="0" lvl="0" indent="0">
              <a:buFont typeface="Arial" panose="020B0604020202020204" pitchFamily="34" charset="0"/>
              <a:buNone/>
            </a:pPr>
            <a:r>
              <a:rPr lang="en-AU" sz="1200" kern="1200" dirty="0">
                <a:solidFill>
                  <a:schemeClr val="tx1"/>
                </a:solidFill>
                <a:effectLst/>
                <a:latin typeface="+mn-lt"/>
                <a:ea typeface="ＭＳ Ｐゴシック" charset="0"/>
                <a:cs typeface="ＭＳ Ｐゴシック" charset="0"/>
              </a:rPr>
              <a:t>Helen’s notes - </a:t>
            </a:r>
          </a:p>
          <a:p>
            <a:pPr marL="171450" marR="0" lvl="0" indent="-171450" algn="l" defTabSz="4572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AU" sz="1200" kern="1200" dirty="0">
                <a:solidFill>
                  <a:schemeClr val="tx1"/>
                </a:solidFill>
                <a:effectLst/>
                <a:latin typeface="+mn-lt"/>
                <a:ea typeface="ＭＳ Ｐゴシック" charset="0"/>
                <a:cs typeface="ＭＳ Ｐゴシック" charset="0"/>
              </a:rPr>
              <a:t>The other one is use of the MH Act as it is easier to utilise that than  AOD legislation. </a:t>
            </a:r>
          </a:p>
          <a:p>
            <a:pPr marL="0" marR="0" lvl="0" indent="0" algn="l" defTabSz="4572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AU" sz="1200" kern="1200" dirty="0">
              <a:solidFill>
                <a:schemeClr val="tx1"/>
              </a:solidFill>
              <a:effectLst/>
              <a:latin typeface="+mn-lt"/>
              <a:ea typeface="ＭＳ Ｐゴシック" charset="0"/>
              <a:cs typeface="ＭＳ Ｐゴシック" charset="0"/>
            </a:endParaRPr>
          </a:p>
          <a:p>
            <a:pPr marL="171450" marR="0" lvl="0" indent="-171450" algn="l" defTabSz="4572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AU" sz="1200" kern="1200" dirty="0">
                <a:solidFill>
                  <a:schemeClr val="tx1"/>
                </a:solidFill>
                <a:effectLst/>
                <a:latin typeface="+mn-lt"/>
                <a:ea typeface="ＭＳ Ｐゴシック" charset="0"/>
                <a:cs typeface="ＭＳ Ｐゴシック" charset="0"/>
              </a:rPr>
              <a:t>Concerns that Mental health system does not have the resources to adequately respond to AD issues, </a:t>
            </a:r>
          </a:p>
          <a:p>
            <a:pPr marL="171450" marR="0" lvl="0" indent="-171450" algn="l" defTabSz="4572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AU" sz="1200" kern="1200" dirty="0">
                <a:solidFill>
                  <a:schemeClr val="tx1"/>
                </a:solidFill>
                <a:effectLst/>
                <a:latin typeface="+mn-lt"/>
                <a:ea typeface="ＭＳ Ｐゴシック" charset="0"/>
                <a:cs typeface="ＭＳ Ｐゴシック" charset="0"/>
              </a:rPr>
              <a:t>frameworks different – harm minimisation in AOD, </a:t>
            </a:r>
          </a:p>
          <a:p>
            <a:pPr marL="171450" marR="0" lvl="0" indent="-171450" algn="l" defTabSz="4572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AU" sz="1200" kern="1200" dirty="0">
                <a:solidFill>
                  <a:schemeClr val="tx1"/>
                </a:solidFill>
                <a:effectLst/>
                <a:latin typeface="+mn-lt"/>
                <a:ea typeface="ＭＳ Ｐゴシック" charset="0"/>
                <a:cs typeface="ＭＳ Ｐゴシック" charset="0"/>
              </a:rPr>
              <a:t>system access problems – limited rehabilitation services and waiting lists for detox services and barrier to people with MH issues accessing AOD services – vice versa – </a:t>
            </a:r>
          </a:p>
          <a:p>
            <a:pPr marL="171450" marR="0" lvl="0" indent="-171450" algn="l" defTabSz="4572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AU" sz="1200" kern="1200" dirty="0">
                <a:solidFill>
                  <a:schemeClr val="tx1"/>
                </a:solidFill>
                <a:effectLst/>
                <a:latin typeface="+mn-lt"/>
                <a:ea typeface="ＭＳ Ｐゴシック" charset="0"/>
                <a:cs typeface="ＭＳ Ｐゴシック" charset="0"/>
              </a:rPr>
              <a:t>silos that don’t respond to the individual needs – wrapping around and responding to the person rather than a label.</a:t>
            </a:r>
          </a:p>
          <a:p>
            <a:pPr marL="0" lvl="0" indent="0">
              <a:buFont typeface="Arial" panose="020B0604020202020204" pitchFamily="34" charset="0"/>
              <a:buNone/>
            </a:pPr>
            <a:endParaRPr lang="en-AU" sz="1200" kern="1200" dirty="0">
              <a:solidFill>
                <a:schemeClr val="tx1"/>
              </a:solidFill>
              <a:effectLst/>
              <a:latin typeface="+mn-lt"/>
              <a:ea typeface="ＭＳ Ｐゴシック" charset="0"/>
              <a:cs typeface="ＭＳ Ｐゴシック" charset="0"/>
            </a:endParaRPr>
          </a:p>
          <a:p>
            <a:endParaRPr lang="en-AU" dirty="0"/>
          </a:p>
        </p:txBody>
      </p:sp>
      <p:sp>
        <p:nvSpPr>
          <p:cNvPr id="4" name="Slide Number Placeholder 3"/>
          <p:cNvSpPr>
            <a:spLocks noGrp="1"/>
          </p:cNvSpPr>
          <p:nvPr>
            <p:ph type="sldNum" sz="quarter" idx="5"/>
          </p:nvPr>
        </p:nvSpPr>
        <p:spPr/>
        <p:txBody>
          <a:bodyPr/>
          <a:lstStyle/>
          <a:p>
            <a:pPr>
              <a:defRPr/>
            </a:pPr>
            <a:fld id="{E6BD13D8-F0B9-493D-8725-34ABA9434E39}" type="slidenum">
              <a:rPr lang="en-US" altLang="en-US" smtClean="0"/>
              <a:pPr>
                <a:defRPr/>
              </a:pPr>
              <a:t>17</a:t>
            </a:fld>
            <a:endParaRPr lang="en-US" altLang="en-US"/>
          </a:p>
        </p:txBody>
      </p:sp>
    </p:spTree>
    <p:extLst>
      <p:ext uri="{BB962C8B-B14F-4D97-AF65-F5344CB8AC3E}">
        <p14:creationId xmlns:p14="http://schemas.microsoft.com/office/powerpoint/2010/main" val="3840788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ea typeface="ＭＳ Ｐゴシック" panose="020B0600070205080204" pitchFamily="34" charset="-128"/>
            </a:endParaRP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0EEE6782-F560-4FD5-8F24-D919EBD5D5F9}" type="slidenum">
              <a:rPr lang="en-US" altLang="en-US" smtClean="0"/>
              <a:pPr/>
              <a:t>18</a:t>
            </a:fld>
            <a:endParaRPr lang="en-US" altLang="en-US"/>
          </a:p>
        </p:txBody>
      </p:sp>
    </p:spTree>
    <p:extLst>
      <p:ext uri="{BB962C8B-B14F-4D97-AF65-F5344CB8AC3E}">
        <p14:creationId xmlns:p14="http://schemas.microsoft.com/office/powerpoint/2010/main" val="16712785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85750" indent="-285750">
              <a:buFontTx/>
              <a:buChar char="•"/>
            </a:pPr>
            <a:r>
              <a:rPr lang="en-AU" altLang="en-US" sz="1400" dirty="0">
                <a:ea typeface="ＭＳ Ｐゴシック" panose="020B0600070205080204" pitchFamily="34" charset="-128"/>
              </a:rPr>
              <a:t>Non-legal service, staffed by people from </a:t>
            </a:r>
            <a:r>
              <a:rPr lang="en-AU" altLang="en-US" sz="1400" b="1" dirty="0">
                <a:ea typeface="ＭＳ Ｐゴシック" panose="020B0600070205080204" pitchFamily="34" charset="-128"/>
              </a:rPr>
              <a:t>advocacy, consumer, social work, and mental health backgrounds</a:t>
            </a:r>
          </a:p>
          <a:p>
            <a:pPr marL="285750" indent="-285750">
              <a:buFontTx/>
              <a:buChar char="•"/>
            </a:pPr>
            <a:r>
              <a:rPr lang="en-AU" altLang="en-US" sz="1400" dirty="0">
                <a:ea typeface="ＭＳ Ｐゴシック" panose="020B0600070205080204" pitchFamily="34" charset="-128"/>
              </a:rPr>
              <a:t>Distinct brand identity and website from VLA</a:t>
            </a:r>
          </a:p>
          <a:p>
            <a:pPr marL="285750" indent="-285750">
              <a:buFontTx/>
              <a:buChar char="•"/>
            </a:pPr>
            <a:r>
              <a:rPr lang="en-AU" altLang="en-US" sz="1400" dirty="0">
                <a:ea typeface="ＭＳ Ｐゴシック" panose="020B0600070205080204" pitchFamily="34" charset="-128"/>
              </a:rPr>
              <a:t>4 Senior : Emma Wilcox-Davies (Melbourne CBD); Liz Carr (Bendigo); Belinda Brady (Geelong); Ellisa Scott (Dandenong)</a:t>
            </a:r>
          </a:p>
          <a:p>
            <a:pPr marL="285750" indent="-285750">
              <a:buFontTx/>
              <a:buChar char="•"/>
            </a:pPr>
            <a:r>
              <a:rPr lang="en-AU" altLang="en-US" sz="1400" dirty="0">
                <a:ea typeface="ＭＳ Ｐゴシック" panose="020B0600070205080204" pitchFamily="34" charset="-128"/>
              </a:rPr>
              <a:t>11 advocates, 4 in Dandenong, 2 Bendigo, 1 Geelong &amp; 4 in Melbourne CBD</a:t>
            </a:r>
          </a:p>
          <a:p>
            <a:pPr marL="285750" indent="-285750">
              <a:buFontTx/>
              <a:buChar char="•"/>
            </a:pPr>
            <a:r>
              <a:rPr lang="en-AU" altLang="en-US" sz="1400" dirty="0">
                <a:ea typeface="ＭＳ Ｐゴシック" panose="020B0600070205080204" pitchFamily="34" charset="-128"/>
              </a:rPr>
              <a:t>Meetings -all 18 designated Mental Health services across Victoria with senior management</a:t>
            </a:r>
            <a:endParaRPr lang="en-AU" altLang="en-US" sz="1400" b="1" dirty="0">
              <a:ea typeface="ＭＳ Ｐゴシック" panose="020B0600070205080204" pitchFamily="34" charset="-128"/>
            </a:endParaRPr>
          </a:p>
          <a:p>
            <a:pPr marL="285750" indent="-285750">
              <a:buFontTx/>
              <a:buChar char="•"/>
            </a:pPr>
            <a:r>
              <a:rPr lang="en-AU" altLang="en-US" sz="1400" dirty="0">
                <a:ea typeface="ＭＳ Ｐゴシック" panose="020B0600070205080204" pitchFamily="34" charset="-128"/>
              </a:rPr>
              <a:t>Dedicated consumer consultant role, working with the program manager to ensure service is informed by consumer expertise</a:t>
            </a:r>
          </a:p>
          <a:p>
            <a:pPr marL="285750" indent="-285750">
              <a:buFontTx/>
              <a:buChar char="•"/>
            </a:pPr>
            <a:r>
              <a:rPr lang="en-AU" altLang="en-US" sz="1400" dirty="0">
                <a:ea typeface="ＭＳ Ｐゴシック" panose="020B0600070205080204" pitchFamily="34" charset="-128"/>
              </a:rPr>
              <a:t>Fixed term project worker – self advocacy focus</a:t>
            </a:r>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E69D165E-1459-48AE-979A-E35167D76357}" type="slidenum">
              <a:rPr lang="en-US" altLang="en-US" smtClean="0"/>
              <a:pPr/>
              <a:t>19</a:t>
            </a:fld>
            <a:endParaRPr lang="en-US" altLang="en-US"/>
          </a:p>
        </p:txBody>
      </p:sp>
    </p:spTree>
    <p:extLst>
      <p:ext uri="{BB962C8B-B14F-4D97-AF65-F5344CB8AC3E}">
        <p14:creationId xmlns:p14="http://schemas.microsoft.com/office/powerpoint/2010/main" val="21050379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AU" altLang="en-US" dirty="0">
                <a:solidFill>
                  <a:schemeClr val="tx2">
                    <a:lumMod val="65000"/>
                    <a:lumOff val="35000"/>
                  </a:schemeClr>
                </a:solidFill>
              </a:rPr>
              <a:t>Entry points include a </a:t>
            </a:r>
            <a:r>
              <a:rPr lang="en-AU" altLang="en-US" b="1" dirty="0">
                <a:solidFill>
                  <a:schemeClr val="tx2">
                    <a:lumMod val="65000"/>
                    <a:lumOff val="35000"/>
                  </a:schemeClr>
                </a:solidFill>
              </a:rPr>
              <a:t>phone line staffed by Advocates, outposts and a </a:t>
            </a:r>
            <a:r>
              <a:rPr lang="en-AU" altLang="en-US" b="1" dirty="0">
                <a:solidFill>
                  <a:srgbClr val="C00000"/>
                </a:solidFill>
              </a:rPr>
              <a:t>website</a:t>
            </a:r>
          </a:p>
          <a:p>
            <a:pPr>
              <a:defRPr/>
            </a:pPr>
            <a:endParaRPr lang="en-AU" b="1" dirty="0">
              <a:solidFill>
                <a:srgbClr val="C00000"/>
              </a:solidFill>
            </a:endParaRPr>
          </a:p>
          <a:p>
            <a:pPr>
              <a:defRPr/>
            </a:pPr>
            <a:r>
              <a:rPr lang="en-AU" b="1" dirty="0">
                <a:solidFill>
                  <a:srgbClr val="C00000"/>
                </a:solidFill>
              </a:rPr>
              <a:t>IMHA inquiry line staffed by an IMHA advocate</a:t>
            </a:r>
            <a:r>
              <a:rPr lang="en-AU" dirty="0">
                <a:solidFill>
                  <a:srgbClr val="C00000"/>
                </a:solidFill>
              </a:rPr>
              <a:t> – information provision open to all, consumers, service providers, carers and support people </a:t>
            </a:r>
          </a:p>
          <a:p>
            <a:pPr>
              <a:defRPr/>
            </a:pPr>
            <a:endParaRPr lang="en-AU" dirty="0"/>
          </a:p>
          <a:p>
            <a:pPr>
              <a:defRPr/>
            </a:pPr>
            <a:endParaRPr lang="en-AU" dirty="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B038FA24-AD74-45E9-A159-19C59B1D87FE}" type="slidenum">
              <a:rPr lang="en-US" altLang="en-US" smtClean="0"/>
              <a:pPr/>
              <a:t>20</a:t>
            </a:fld>
            <a:endParaRPr lang="en-US" altLang="en-US"/>
          </a:p>
        </p:txBody>
      </p:sp>
    </p:spTree>
    <p:extLst>
      <p:ext uri="{BB962C8B-B14F-4D97-AF65-F5344CB8AC3E}">
        <p14:creationId xmlns:p14="http://schemas.microsoft.com/office/powerpoint/2010/main" val="1153118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5" name="Rectangle 3"/>
          <p:cNvSpPr>
            <a:spLocks noGrp="1" noChangeArrowheads="1"/>
          </p:cNvSpPr>
          <p:nvPr>
            <p:ph type="body" idx="4294967295"/>
          </p:nvPr>
        </p:nvSpPr>
        <p:spPr>
          <a:xfrm>
            <a:off x="466725" y="1484313"/>
            <a:ext cx="8209731" cy="4968875"/>
          </a:xfrm>
        </p:spPr>
        <p:txBody>
          <a:bodyPr/>
          <a:lstStyle/>
          <a:p>
            <a:pPr lvl="0"/>
            <a:r>
              <a:rPr lang="en-AU"/>
              <a:t>Click to edit Master text styles</a:t>
            </a:r>
          </a:p>
        </p:txBody>
      </p:sp>
      <p:sp>
        <p:nvSpPr>
          <p:cNvPr id="4" name="Rectangle 13"/>
          <p:cNvSpPr>
            <a:spLocks noGrp="1" noChangeArrowheads="1"/>
          </p:cNvSpPr>
          <p:nvPr>
            <p:ph type="title"/>
          </p:nvPr>
        </p:nvSpPr>
        <p:spPr bwMode="auto">
          <a:xfrm>
            <a:off x="468313" y="332011"/>
            <a:ext cx="8229600" cy="720725"/>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a:lstStyle/>
          <a:p>
            <a:pPr lvl="0"/>
            <a:r>
              <a:rPr lang="en-US" dirty="0"/>
              <a:t>This is a title the size for title is 24 </a:t>
            </a:r>
            <a:r>
              <a:rPr lang="en-US" dirty="0" err="1"/>
              <a:t>pt</a:t>
            </a:r>
            <a:r>
              <a:rPr lang="en-US" dirty="0"/>
              <a:t> Arial regular</a:t>
            </a:r>
            <a:endParaRPr lang="en-AU" dirty="0"/>
          </a:p>
        </p:txBody>
      </p:sp>
    </p:spTree>
    <p:extLst>
      <p:ext uri="{BB962C8B-B14F-4D97-AF65-F5344CB8AC3E}">
        <p14:creationId xmlns:p14="http://schemas.microsoft.com/office/powerpoint/2010/main" val="526469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ectangle 3"/>
          <p:cNvSpPr>
            <a:spLocks noGrp="1" noChangeArrowheads="1"/>
          </p:cNvSpPr>
          <p:nvPr>
            <p:ph type="body" idx="4294967295"/>
          </p:nvPr>
        </p:nvSpPr>
        <p:spPr>
          <a:xfrm>
            <a:off x="466725" y="1484313"/>
            <a:ext cx="8209731" cy="4968875"/>
          </a:xfrm>
        </p:spPr>
        <p:txBody>
          <a:bodyPr/>
          <a:lstStyle/>
          <a:p>
            <a:pPr lvl="0"/>
            <a:r>
              <a:rPr lang="en-AU"/>
              <a:t>Click to edit Master text styles</a:t>
            </a:r>
          </a:p>
        </p:txBody>
      </p:sp>
      <p:sp>
        <p:nvSpPr>
          <p:cNvPr id="4" name="Rectangle 13"/>
          <p:cNvSpPr>
            <a:spLocks noGrp="1" noChangeArrowheads="1"/>
          </p:cNvSpPr>
          <p:nvPr>
            <p:ph type="title"/>
          </p:nvPr>
        </p:nvSpPr>
        <p:spPr bwMode="auto">
          <a:xfrm>
            <a:off x="468313" y="332011"/>
            <a:ext cx="8229600" cy="720725"/>
          </a:xfrm>
          <a:prstGeom prst="rect">
            <a:avLst/>
          </a:prstGeom>
          <a:noFill/>
          <a:ln>
            <a:noFill/>
          </a:ln>
          <a:effectLst/>
          <a:extLst>
            <a:ext uri="{909E8E84-426E-40dd-AFC4-6F175D3DCCD1}"/>
            <a:ext uri="{91240B29-F687-4f45-9708-019B960494DF}"/>
            <a:ext uri="{AF507438-7753-43e0-B8FC-AC1667EBCBE1}"/>
            <a:ext uri="{FAA26D3D-D897-4be2-8F04-BA451C77F1D7}"/>
          </a:extLst>
        </p:spPr>
        <p:txBody>
          <a:bodyPr/>
          <a:lstStyle/>
          <a:p>
            <a:pPr lvl="0"/>
            <a:r>
              <a:rPr lang="en-US" dirty="0"/>
              <a:t>This is a title the size for title is 24 </a:t>
            </a:r>
            <a:r>
              <a:rPr lang="en-US" dirty="0" err="1"/>
              <a:t>pt</a:t>
            </a:r>
            <a:r>
              <a:rPr lang="en-US" dirty="0"/>
              <a:t> Arial regular</a:t>
            </a:r>
            <a:endParaRPr lang="en-AU" dirty="0"/>
          </a:p>
        </p:txBody>
      </p:sp>
    </p:spTree>
    <p:extLst>
      <p:ext uri="{BB962C8B-B14F-4D97-AF65-F5344CB8AC3E}">
        <p14:creationId xmlns:p14="http://schemas.microsoft.com/office/powerpoint/2010/main" val="303730269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slide_backer.jp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13"/>
          <p:cNvSpPr>
            <a:spLocks noGrp="1" noChangeArrowheads="1"/>
          </p:cNvSpPr>
          <p:nvPr>
            <p:ph type="title"/>
          </p:nvPr>
        </p:nvSpPr>
        <p:spPr bwMode="auto">
          <a:xfrm>
            <a:off x="468313" y="331788"/>
            <a:ext cx="82296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r>
              <a:rPr lang="en-US" altLang="en-US"/>
              <a:t>This is a title the size for title is 24 pt Arial regular</a:t>
            </a:r>
            <a:endParaRPr lang="en-AU" altLang="en-US"/>
          </a:p>
        </p:txBody>
      </p:sp>
      <p:sp>
        <p:nvSpPr>
          <p:cNvPr id="1028" name="Rectangle 14"/>
          <p:cNvSpPr>
            <a:spLocks noGrp="1" noChangeArrowheads="1"/>
          </p:cNvSpPr>
          <p:nvPr>
            <p:ph type="body" idx="1"/>
          </p:nvPr>
        </p:nvSpPr>
        <p:spPr bwMode="auto">
          <a:xfrm>
            <a:off x="466725" y="1484313"/>
            <a:ext cx="8353425"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First line for any content the size for content is 22pt Arial regular</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rtl="0" eaLnBrk="0" fontAlgn="base" hangingPunct="0">
        <a:lnSpc>
          <a:spcPts val="2800"/>
        </a:lnSpc>
        <a:spcBef>
          <a:spcPct val="0"/>
        </a:spcBef>
        <a:spcAft>
          <a:spcPct val="0"/>
        </a:spcAft>
        <a:defRPr sz="2400">
          <a:solidFill>
            <a:srgbClr val="C63C1B"/>
          </a:solidFill>
          <a:latin typeface="+mj-lt"/>
          <a:ea typeface="+mj-ea"/>
          <a:cs typeface="ＭＳ Ｐゴシック" charset="0"/>
        </a:defRPr>
      </a:lvl1pPr>
      <a:lvl2pPr algn="l" rtl="0" eaLnBrk="0" fontAlgn="base" hangingPunct="0">
        <a:lnSpc>
          <a:spcPts val="2800"/>
        </a:lnSpc>
        <a:spcBef>
          <a:spcPct val="0"/>
        </a:spcBef>
        <a:spcAft>
          <a:spcPct val="0"/>
        </a:spcAft>
        <a:defRPr sz="2400">
          <a:solidFill>
            <a:srgbClr val="C63C1B"/>
          </a:solidFill>
          <a:latin typeface="Arial" charset="0"/>
          <a:ea typeface="ＭＳ Ｐゴシック" charset="0"/>
          <a:cs typeface="ＭＳ Ｐゴシック" charset="0"/>
        </a:defRPr>
      </a:lvl2pPr>
      <a:lvl3pPr algn="l" rtl="0" eaLnBrk="0" fontAlgn="base" hangingPunct="0">
        <a:lnSpc>
          <a:spcPts val="2800"/>
        </a:lnSpc>
        <a:spcBef>
          <a:spcPct val="0"/>
        </a:spcBef>
        <a:spcAft>
          <a:spcPct val="0"/>
        </a:spcAft>
        <a:defRPr sz="2400">
          <a:solidFill>
            <a:srgbClr val="C63C1B"/>
          </a:solidFill>
          <a:latin typeface="Arial" charset="0"/>
          <a:ea typeface="ＭＳ Ｐゴシック" charset="0"/>
          <a:cs typeface="ＭＳ Ｐゴシック" charset="0"/>
        </a:defRPr>
      </a:lvl3pPr>
      <a:lvl4pPr algn="l" rtl="0" eaLnBrk="0" fontAlgn="base" hangingPunct="0">
        <a:lnSpc>
          <a:spcPts val="2800"/>
        </a:lnSpc>
        <a:spcBef>
          <a:spcPct val="0"/>
        </a:spcBef>
        <a:spcAft>
          <a:spcPct val="0"/>
        </a:spcAft>
        <a:defRPr sz="2400">
          <a:solidFill>
            <a:srgbClr val="C63C1B"/>
          </a:solidFill>
          <a:latin typeface="Arial" charset="0"/>
          <a:ea typeface="ＭＳ Ｐゴシック" charset="0"/>
          <a:cs typeface="ＭＳ Ｐゴシック" charset="0"/>
        </a:defRPr>
      </a:lvl4pPr>
      <a:lvl5pPr algn="l" rtl="0" eaLnBrk="0" fontAlgn="base" hangingPunct="0">
        <a:lnSpc>
          <a:spcPts val="2800"/>
        </a:lnSpc>
        <a:spcBef>
          <a:spcPct val="0"/>
        </a:spcBef>
        <a:spcAft>
          <a:spcPct val="0"/>
        </a:spcAft>
        <a:defRPr sz="2400">
          <a:solidFill>
            <a:srgbClr val="C63C1B"/>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ea typeface="ＭＳ Ｐゴシック" charset="0"/>
        </a:defRPr>
      </a:lvl6pPr>
      <a:lvl7pPr marL="914400" algn="ctr" rtl="0" fontAlgn="base">
        <a:spcBef>
          <a:spcPct val="0"/>
        </a:spcBef>
        <a:spcAft>
          <a:spcPct val="0"/>
        </a:spcAft>
        <a:defRPr sz="4400">
          <a:solidFill>
            <a:schemeClr val="tx2"/>
          </a:solidFill>
          <a:latin typeface="Arial" charset="0"/>
          <a:ea typeface="ＭＳ Ｐゴシック" charset="0"/>
        </a:defRPr>
      </a:lvl7pPr>
      <a:lvl8pPr marL="1371600" algn="ctr" rtl="0" fontAlgn="base">
        <a:spcBef>
          <a:spcPct val="0"/>
        </a:spcBef>
        <a:spcAft>
          <a:spcPct val="0"/>
        </a:spcAft>
        <a:defRPr sz="4400">
          <a:solidFill>
            <a:schemeClr val="tx2"/>
          </a:solidFill>
          <a:latin typeface="Arial" charset="0"/>
          <a:ea typeface="ＭＳ Ｐゴシック" charset="0"/>
        </a:defRPr>
      </a:lvl8pPr>
      <a:lvl9pPr marL="1828800" algn="ctr" rtl="0" fontAlgn="base">
        <a:spcBef>
          <a:spcPct val="0"/>
        </a:spcBef>
        <a:spcAft>
          <a:spcPct val="0"/>
        </a:spcAft>
        <a:defRPr sz="4400">
          <a:solidFill>
            <a:schemeClr val="tx2"/>
          </a:solidFill>
          <a:latin typeface="Arial" charset="0"/>
          <a:ea typeface="ＭＳ Ｐゴシック" charset="0"/>
        </a:defRPr>
      </a:lvl9pPr>
    </p:titleStyle>
    <p:bodyStyle>
      <a:lvl1pPr marL="342900" indent="-342900" algn="l" rtl="0" eaLnBrk="0" fontAlgn="base" hangingPunct="0">
        <a:lnSpc>
          <a:spcPts val="2600"/>
        </a:lnSpc>
        <a:spcBef>
          <a:spcPct val="0"/>
        </a:spcBef>
        <a:spcAft>
          <a:spcPts val="1400"/>
        </a:spcAft>
        <a:defRPr sz="2200">
          <a:solidFill>
            <a:schemeClr val="tx1"/>
          </a:solidFill>
          <a:latin typeface="+mn-lt"/>
          <a:ea typeface="+mn-ea"/>
          <a:cs typeface="ＭＳ Ｐゴシック" charset="0"/>
        </a:defRPr>
      </a:lvl1pPr>
      <a:lvl2pPr marL="827088" indent="-285750" algn="l" rtl="0" eaLnBrk="0" fontAlgn="base" hangingPunct="0">
        <a:spcBef>
          <a:spcPct val="20000"/>
        </a:spcBef>
        <a:spcAft>
          <a:spcPct val="0"/>
        </a:spcAft>
        <a:buChar char="–"/>
        <a:defRPr sz="2800">
          <a:solidFill>
            <a:schemeClr val="tx1"/>
          </a:solidFill>
          <a:latin typeface="+mn-lt"/>
          <a:ea typeface="+mn-ea"/>
        </a:defRPr>
      </a:lvl2pPr>
      <a:lvl3pPr marL="1235075" indent="-228600" algn="l" rtl="0" eaLnBrk="0" fontAlgn="base" hangingPunct="0">
        <a:spcBef>
          <a:spcPct val="20000"/>
        </a:spcBef>
        <a:spcAft>
          <a:spcPct val="0"/>
        </a:spcAft>
        <a:buChar char="•"/>
        <a:defRPr sz="2400">
          <a:solidFill>
            <a:schemeClr val="tx1"/>
          </a:solidFill>
          <a:latin typeface="+mn-lt"/>
          <a:ea typeface="+mn-ea"/>
        </a:defRPr>
      </a:lvl3pPr>
      <a:lvl4pPr marL="1643063"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alrc.gov.au/publications/supported-and-substitute-decision-making"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www.mja.com.au/journal/2014/201/1/shared-decision-making-what-do-clinicians-need-know-and-why-should-they-bother"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hyperlink" Target="http://www.imha.vic.gov.au/"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hyperlink" Target="mailto:contact@imha.vic.gov.a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itl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84" y="0"/>
            <a:ext cx="9144000" cy="6093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3"/>
          <p:cNvSpPr>
            <a:spLocks noChangeArrowheads="1"/>
          </p:cNvSpPr>
          <p:nvPr/>
        </p:nvSpPr>
        <p:spPr bwMode="auto">
          <a:xfrm>
            <a:off x="388136" y="5500748"/>
            <a:ext cx="6551612" cy="743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spAutoFit/>
          </a:bodyPr>
          <a:lstStyle>
            <a:lvl1pPr>
              <a:lnSpc>
                <a:spcPts val="2600"/>
              </a:lnSpc>
              <a:spcAft>
                <a:spcPts val="1400"/>
              </a:spcAft>
              <a:defRPr sz="2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Aft>
                <a:spcPts val="600"/>
              </a:spcAft>
              <a:defRPr/>
            </a:pPr>
            <a:r>
              <a:rPr lang="en-US" altLang="en-US" sz="2400" b="1" dirty="0">
                <a:solidFill>
                  <a:schemeClr val="accent4">
                    <a:lumMod val="65000"/>
                    <a:lumOff val="35000"/>
                  </a:schemeClr>
                </a:solidFill>
              </a:rPr>
              <a:t>Ellisa Scott – Senior Advocate</a:t>
            </a:r>
            <a:endParaRPr lang="en-US" altLang="en-US" sz="2400" b="1" dirty="0">
              <a:solidFill>
                <a:schemeClr val="accent4">
                  <a:lumMod val="65000"/>
                  <a:lumOff val="35000"/>
                </a:schemeClr>
              </a:solidFill>
              <a:cs typeface="Arial"/>
            </a:endParaRPr>
          </a:p>
          <a:p>
            <a:pPr eaLnBrk="1" hangingPunct="1">
              <a:spcAft>
                <a:spcPts val="600"/>
              </a:spcAft>
              <a:defRPr/>
            </a:pPr>
            <a:endParaRPr lang="en-US" altLang="en-US" sz="2400" b="1" dirty="0">
              <a:solidFill>
                <a:schemeClr val="accent4">
                  <a:lumMod val="65000"/>
                  <a:lumOff val="35000"/>
                </a:schemeClr>
              </a:solidFill>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Placeholder 1"/>
          <p:cNvSpPr>
            <a:spLocks noGrp="1"/>
          </p:cNvSpPr>
          <p:nvPr>
            <p:ph type="body" idx="4294967295"/>
          </p:nvPr>
        </p:nvSpPr>
        <p:spPr>
          <a:xfrm>
            <a:off x="323850" y="1557338"/>
            <a:ext cx="8135938" cy="4679950"/>
          </a:xfrm>
        </p:spPr>
        <p:txBody>
          <a:bodyPr/>
          <a:lstStyle/>
          <a:p>
            <a:pPr>
              <a:lnSpc>
                <a:spcPct val="100000"/>
              </a:lnSpc>
              <a:spcBef>
                <a:spcPts val="1200"/>
              </a:spcBef>
              <a:spcAft>
                <a:spcPts val="1200"/>
              </a:spcAft>
              <a:buFontTx/>
              <a:buChar char="•"/>
              <a:defRPr/>
            </a:pPr>
            <a:r>
              <a:rPr lang="en-AU" altLang="en-US" sz="3200" dirty="0">
                <a:solidFill>
                  <a:schemeClr val="accent4">
                    <a:lumMod val="65000"/>
                    <a:lumOff val="35000"/>
                  </a:schemeClr>
                </a:solidFill>
              </a:rPr>
              <a:t>Reforms to the Mental Health Act 2014 (Vic)</a:t>
            </a:r>
          </a:p>
          <a:p>
            <a:pPr lvl="1">
              <a:spcBef>
                <a:spcPts val="1200"/>
              </a:spcBef>
              <a:spcAft>
                <a:spcPts val="1200"/>
              </a:spcAft>
              <a:buFontTx/>
              <a:buChar char="•"/>
              <a:defRPr/>
            </a:pPr>
            <a:r>
              <a:rPr lang="en-US" altLang="en-US" sz="3200" dirty="0">
                <a:solidFill>
                  <a:schemeClr val="accent4">
                    <a:lumMod val="65000"/>
                    <a:lumOff val="35000"/>
                  </a:schemeClr>
                </a:solidFill>
              </a:rPr>
              <a:t>Supported decision making mechanisms</a:t>
            </a:r>
          </a:p>
          <a:p>
            <a:pPr lvl="1">
              <a:spcBef>
                <a:spcPts val="1200"/>
              </a:spcBef>
              <a:spcAft>
                <a:spcPts val="1200"/>
              </a:spcAft>
              <a:buFontTx/>
              <a:buChar char="•"/>
              <a:defRPr/>
            </a:pPr>
            <a:r>
              <a:rPr lang="en-AU" altLang="en-US" sz="3200" dirty="0">
                <a:solidFill>
                  <a:schemeClr val="accent4">
                    <a:lumMod val="65000"/>
                    <a:lumOff val="35000"/>
                  </a:schemeClr>
                </a:solidFill>
              </a:rPr>
              <a:t>Mental Health Principles </a:t>
            </a:r>
          </a:p>
          <a:p>
            <a:pPr lvl="1">
              <a:spcBef>
                <a:spcPts val="1200"/>
              </a:spcBef>
              <a:spcAft>
                <a:spcPts val="1200"/>
              </a:spcAft>
              <a:buFontTx/>
              <a:buChar char="•"/>
              <a:defRPr/>
            </a:pPr>
            <a:r>
              <a:rPr lang="en-AU" altLang="en-US" sz="3200" dirty="0">
                <a:solidFill>
                  <a:schemeClr val="accent4">
                    <a:lumMod val="65000"/>
                    <a:lumOff val="35000"/>
                  </a:schemeClr>
                </a:solidFill>
              </a:rPr>
              <a:t>Independent, representational advocacy - a key mechanism</a:t>
            </a:r>
            <a:endParaRPr lang="en-AU" altLang="en-US" sz="2000" dirty="0"/>
          </a:p>
          <a:p>
            <a:pPr>
              <a:defRPr/>
            </a:pPr>
            <a:endParaRPr lang="en-AU" altLang="en-US" sz="2000" dirty="0"/>
          </a:p>
          <a:p>
            <a:pPr>
              <a:defRPr/>
            </a:pPr>
            <a:r>
              <a:rPr lang="en-AU" altLang="en-US" sz="2000" dirty="0"/>
              <a:t>	</a:t>
            </a:r>
            <a:endParaRPr lang="en-AU" altLang="en-US" dirty="0"/>
          </a:p>
        </p:txBody>
      </p:sp>
      <p:sp>
        <p:nvSpPr>
          <p:cNvPr id="6147" name="Title 2"/>
          <p:cNvSpPr>
            <a:spLocks noGrp="1"/>
          </p:cNvSpPr>
          <p:nvPr>
            <p:ph type="title"/>
          </p:nvPr>
        </p:nvSpPr>
        <p:spPr>
          <a:xfrm>
            <a:off x="468313" y="331788"/>
            <a:ext cx="8229600" cy="720725"/>
          </a:xfrm>
        </p:spPr>
        <p:txBody>
          <a:bodyPr/>
          <a:lstStyle/>
          <a:p>
            <a:r>
              <a:rPr lang="en-AU" altLang="en-US" sz="3600" dirty="0"/>
              <a:t>IMHA: Background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Placeholder 1"/>
          <p:cNvSpPr>
            <a:spLocks noGrp="1"/>
          </p:cNvSpPr>
          <p:nvPr>
            <p:ph type="body" idx="4294967295"/>
          </p:nvPr>
        </p:nvSpPr>
        <p:spPr>
          <a:xfrm>
            <a:off x="395288" y="1773238"/>
            <a:ext cx="8208962" cy="4824412"/>
          </a:xfrm>
        </p:spPr>
        <p:txBody>
          <a:bodyPr/>
          <a:lstStyle/>
          <a:p>
            <a:pPr>
              <a:lnSpc>
                <a:spcPct val="100000"/>
              </a:lnSpc>
              <a:spcBef>
                <a:spcPts val="1200"/>
              </a:spcBef>
              <a:spcAft>
                <a:spcPts val="1200"/>
              </a:spcAft>
              <a:buFont typeface="Arial" panose="020B0604020202020204" pitchFamily="34" charset="0"/>
              <a:buChar char="•"/>
              <a:defRPr/>
            </a:pPr>
            <a:r>
              <a:rPr lang="en-AU" altLang="en-US" sz="3200" dirty="0">
                <a:solidFill>
                  <a:schemeClr val="tx2">
                    <a:lumMod val="65000"/>
                    <a:lumOff val="35000"/>
                  </a:schemeClr>
                </a:solidFill>
              </a:rPr>
              <a:t>Free service</a:t>
            </a:r>
          </a:p>
          <a:p>
            <a:pPr>
              <a:lnSpc>
                <a:spcPct val="100000"/>
              </a:lnSpc>
              <a:spcBef>
                <a:spcPts val="1200"/>
              </a:spcBef>
              <a:spcAft>
                <a:spcPts val="1200"/>
              </a:spcAft>
              <a:buFont typeface="Arial" panose="020B0604020202020204" pitchFamily="34" charset="0"/>
              <a:buChar char="•"/>
              <a:defRPr/>
            </a:pPr>
            <a:r>
              <a:rPr lang="en-AU" altLang="en-US" sz="3200" dirty="0">
                <a:solidFill>
                  <a:schemeClr val="tx2">
                    <a:lumMod val="65000"/>
                    <a:lumOff val="35000"/>
                  </a:schemeClr>
                </a:solidFill>
              </a:rPr>
              <a:t>All people on </a:t>
            </a:r>
            <a:r>
              <a:rPr lang="en-AU" altLang="en-US" sz="3200" b="1" dirty="0">
                <a:solidFill>
                  <a:schemeClr val="tx2">
                    <a:lumMod val="65000"/>
                    <a:lumOff val="35000"/>
                  </a:schemeClr>
                </a:solidFill>
              </a:rPr>
              <a:t>compulsory treatment orders </a:t>
            </a:r>
          </a:p>
          <a:p>
            <a:pPr>
              <a:lnSpc>
                <a:spcPct val="100000"/>
              </a:lnSpc>
              <a:spcBef>
                <a:spcPts val="1200"/>
              </a:spcBef>
              <a:spcAft>
                <a:spcPts val="1200"/>
              </a:spcAft>
              <a:buFont typeface="Arial" panose="020B0604020202020204" pitchFamily="34" charset="0"/>
              <a:buChar char="•"/>
              <a:defRPr/>
            </a:pPr>
            <a:r>
              <a:rPr lang="en-AU" altLang="en-US" sz="3200" dirty="0">
                <a:solidFill>
                  <a:schemeClr val="tx2">
                    <a:lumMod val="65000"/>
                    <a:lumOff val="35000"/>
                  </a:schemeClr>
                </a:solidFill>
              </a:rPr>
              <a:t>Graduated levels of service based on </a:t>
            </a:r>
            <a:r>
              <a:rPr lang="en-AU" altLang="en-US" sz="3200" b="1" dirty="0">
                <a:solidFill>
                  <a:schemeClr val="tx2">
                    <a:lumMod val="65000"/>
                    <a:lumOff val="35000"/>
                  </a:schemeClr>
                </a:solidFill>
              </a:rPr>
              <a:t>priority indicators</a:t>
            </a:r>
          </a:p>
          <a:p>
            <a:pPr>
              <a:defRPr/>
            </a:pPr>
            <a:endParaRPr lang="en-AU" altLang="en-US" sz="2400" dirty="0"/>
          </a:p>
        </p:txBody>
      </p:sp>
      <p:sp>
        <p:nvSpPr>
          <p:cNvPr id="14339" name="Title 2"/>
          <p:cNvSpPr>
            <a:spLocks noGrp="1"/>
          </p:cNvSpPr>
          <p:nvPr>
            <p:ph type="title"/>
          </p:nvPr>
        </p:nvSpPr>
        <p:spPr>
          <a:xfrm>
            <a:off x="468313" y="331788"/>
            <a:ext cx="8229600" cy="720725"/>
          </a:xfrm>
        </p:spPr>
        <p:txBody>
          <a:bodyPr/>
          <a:lstStyle/>
          <a:p>
            <a:r>
              <a:rPr lang="en-US" altLang="en-US" sz="3600"/>
              <a:t>IMHA: Eligibility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Placeholder 1"/>
          <p:cNvSpPr>
            <a:spLocks noGrp="1"/>
          </p:cNvSpPr>
          <p:nvPr>
            <p:ph type="body" idx="4294967295"/>
          </p:nvPr>
        </p:nvSpPr>
        <p:spPr>
          <a:xfrm>
            <a:off x="450850" y="1628775"/>
            <a:ext cx="8208963" cy="4752975"/>
          </a:xfrm>
        </p:spPr>
        <p:txBody>
          <a:bodyPr/>
          <a:lstStyle/>
          <a:p>
            <a:pPr marL="0" lvl="1" indent="0">
              <a:lnSpc>
                <a:spcPct val="150000"/>
              </a:lnSpc>
              <a:buFontTx/>
              <a:buNone/>
              <a:defRPr/>
            </a:pPr>
            <a:r>
              <a:rPr lang="en-AU" altLang="en-US" sz="3400" dirty="0">
                <a:solidFill>
                  <a:schemeClr val="tx2">
                    <a:lumMod val="65000"/>
                    <a:lumOff val="35000"/>
                  </a:schemeClr>
                </a:solidFill>
              </a:rPr>
              <a:t>IMHA advocates support and assist people  who are receiving compulsory mental health treatment to make decisions and be involved in their mental health assessment, treatment and recovery</a:t>
            </a:r>
          </a:p>
        </p:txBody>
      </p:sp>
      <p:sp>
        <p:nvSpPr>
          <p:cNvPr id="10243" name="Title 2"/>
          <p:cNvSpPr>
            <a:spLocks noGrp="1"/>
          </p:cNvSpPr>
          <p:nvPr>
            <p:ph type="title"/>
          </p:nvPr>
        </p:nvSpPr>
        <p:spPr>
          <a:xfrm>
            <a:off x="468313" y="331788"/>
            <a:ext cx="8229600" cy="720725"/>
          </a:xfrm>
        </p:spPr>
        <p:txBody>
          <a:bodyPr/>
          <a:lstStyle/>
          <a:p>
            <a:r>
              <a:rPr lang="en-AU" altLang="en-US" sz="3600"/>
              <a:t>IMHA: What do advocates assist with?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a:extLst>
              <a:ext uri="{FF2B5EF4-FFF2-40B4-BE49-F238E27FC236}">
                <a16:creationId xmlns:a16="http://schemas.microsoft.com/office/drawing/2014/main" id="{4F721180-F784-4440-A13C-5692C7538C44}"/>
              </a:ext>
            </a:extLst>
          </p:cNvPr>
          <p:cNvSpPr>
            <a:spLocks noGrp="1" noChangeArrowheads="1"/>
          </p:cNvSpPr>
          <p:nvPr>
            <p:ph type="title"/>
          </p:nvPr>
        </p:nvSpPr>
        <p:spPr>
          <a:xfrm>
            <a:off x="468313" y="331788"/>
            <a:ext cx="8229600" cy="720725"/>
          </a:xfrm>
        </p:spPr>
        <p:txBody>
          <a:bodyPr/>
          <a:lstStyle/>
          <a:p>
            <a:r>
              <a:rPr lang="en-US" altLang="en-US" sz="3600"/>
              <a:t>What is Supported Decision Making? (1)</a:t>
            </a:r>
            <a:endParaRPr lang="en-AU" altLang="en-US" sz="3600"/>
          </a:p>
        </p:txBody>
      </p:sp>
      <p:sp>
        <p:nvSpPr>
          <p:cNvPr id="3" name="TextBox 2">
            <a:extLst>
              <a:ext uri="{FF2B5EF4-FFF2-40B4-BE49-F238E27FC236}">
                <a16:creationId xmlns:a16="http://schemas.microsoft.com/office/drawing/2014/main" id="{E00A69D4-373E-418A-9EF7-3609DE577390}"/>
              </a:ext>
            </a:extLst>
          </p:cNvPr>
          <p:cNvSpPr txBox="1"/>
          <p:nvPr/>
        </p:nvSpPr>
        <p:spPr>
          <a:xfrm>
            <a:off x="300038" y="1582738"/>
            <a:ext cx="1439862" cy="923925"/>
          </a:xfrm>
          <a:prstGeom prst="rect">
            <a:avLst/>
          </a:prstGeom>
          <a:noFill/>
        </p:spPr>
        <p:txBody>
          <a:bodyPr>
            <a:spAutoFit/>
          </a:bodyPr>
          <a:lstStyle/>
          <a:p>
            <a:pPr eaLnBrk="1" fontAlgn="auto" hangingPunct="1">
              <a:spcBef>
                <a:spcPts val="0"/>
              </a:spcBef>
              <a:spcAft>
                <a:spcPts val="0"/>
              </a:spcAft>
              <a:defRPr/>
            </a:pPr>
            <a:r>
              <a:rPr lang="en-US" b="1" kern="0" dirty="0">
                <a:solidFill>
                  <a:srgbClr val="FF0000"/>
                </a:solidFill>
              </a:rPr>
              <a:t>Substitute </a:t>
            </a:r>
          </a:p>
          <a:p>
            <a:pPr eaLnBrk="1" fontAlgn="auto" hangingPunct="1">
              <a:spcBef>
                <a:spcPts val="0"/>
              </a:spcBef>
              <a:spcAft>
                <a:spcPts val="0"/>
              </a:spcAft>
              <a:defRPr/>
            </a:pPr>
            <a:r>
              <a:rPr lang="en-US" b="1" kern="0" dirty="0">
                <a:solidFill>
                  <a:srgbClr val="FF0000"/>
                </a:solidFill>
                <a:latin typeface="+mn-lt"/>
              </a:rPr>
              <a:t>Decision</a:t>
            </a:r>
            <a:r>
              <a:rPr lang="en-US" b="1" kern="0" dirty="0">
                <a:solidFill>
                  <a:srgbClr val="FF0000"/>
                </a:solidFill>
              </a:rPr>
              <a:t> </a:t>
            </a:r>
          </a:p>
          <a:p>
            <a:pPr eaLnBrk="1" fontAlgn="auto" hangingPunct="1">
              <a:spcBef>
                <a:spcPts val="0"/>
              </a:spcBef>
              <a:spcAft>
                <a:spcPts val="0"/>
              </a:spcAft>
              <a:defRPr/>
            </a:pPr>
            <a:r>
              <a:rPr lang="en-US" b="1" kern="0" dirty="0">
                <a:solidFill>
                  <a:srgbClr val="FF0000"/>
                </a:solidFill>
              </a:rPr>
              <a:t>Making</a:t>
            </a:r>
            <a:endParaRPr lang="en-AU" b="1" kern="0" dirty="0">
              <a:solidFill>
                <a:srgbClr val="FF0000"/>
              </a:solidFill>
            </a:endParaRPr>
          </a:p>
        </p:txBody>
      </p:sp>
      <p:sp>
        <p:nvSpPr>
          <p:cNvPr id="14340" name="TextBox 3">
            <a:extLst>
              <a:ext uri="{FF2B5EF4-FFF2-40B4-BE49-F238E27FC236}">
                <a16:creationId xmlns:a16="http://schemas.microsoft.com/office/drawing/2014/main" id="{9B063157-10AC-4F13-9C43-3F7B72CC78EB}"/>
              </a:ext>
            </a:extLst>
          </p:cNvPr>
          <p:cNvSpPr txBox="1">
            <a:spLocks noChangeArrowheads="1"/>
          </p:cNvSpPr>
          <p:nvPr/>
        </p:nvSpPr>
        <p:spPr bwMode="auto">
          <a:xfrm>
            <a:off x="3563938" y="1593850"/>
            <a:ext cx="1295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600"/>
              </a:lnSpc>
              <a:spcAft>
                <a:spcPts val="1400"/>
              </a:spcAft>
              <a:defRPr sz="2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fontAlgn="auto" hangingPunct="1">
              <a:lnSpc>
                <a:spcPct val="100000"/>
              </a:lnSpc>
              <a:spcBef>
                <a:spcPts val="0"/>
              </a:spcBef>
              <a:spcAft>
                <a:spcPct val="0"/>
              </a:spcAft>
              <a:defRPr/>
            </a:pPr>
            <a:r>
              <a:rPr lang="en-US" altLang="en-US" sz="1800" b="1" kern="0" dirty="0">
                <a:solidFill>
                  <a:srgbClr val="FF9900"/>
                </a:solidFill>
              </a:rPr>
              <a:t>Shared </a:t>
            </a:r>
          </a:p>
          <a:p>
            <a:pPr algn="ctr" eaLnBrk="1" fontAlgn="auto" hangingPunct="1">
              <a:lnSpc>
                <a:spcPct val="100000"/>
              </a:lnSpc>
              <a:spcBef>
                <a:spcPts val="0"/>
              </a:spcBef>
              <a:spcAft>
                <a:spcPct val="0"/>
              </a:spcAft>
              <a:defRPr/>
            </a:pPr>
            <a:r>
              <a:rPr lang="en-US" altLang="en-US" sz="1800" b="1" kern="0" dirty="0">
                <a:solidFill>
                  <a:srgbClr val="FF9900"/>
                </a:solidFill>
              </a:rPr>
              <a:t>Decision </a:t>
            </a:r>
          </a:p>
          <a:p>
            <a:pPr algn="ctr" eaLnBrk="1" fontAlgn="auto" hangingPunct="1">
              <a:lnSpc>
                <a:spcPct val="100000"/>
              </a:lnSpc>
              <a:spcBef>
                <a:spcPts val="0"/>
              </a:spcBef>
              <a:spcAft>
                <a:spcPct val="0"/>
              </a:spcAft>
              <a:defRPr/>
            </a:pPr>
            <a:r>
              <a:rPr lang="en-US" altLang="en-US" sz="1800" b="1" kern="0" dirty="0">
                <a:solidFill>
                  <a:srgbClr val="FF9900"/>
                </a:solidFill>
              </a:rPr>
              <a:t>Making</a:t>
            </a:r>
            <a:endParaRPr lang="en-AU" altLang="en-US" sz="1800" b="1" kern="0" dirty="0">
              <a:solidFill>
                <a:srgbClr val="FF9900"/>
              </a:solidFill>
            </a:endParaRPr>
          </a:p>
        </p:txBody>
      </p:sp>
      <p:sp>
        <p:nvSpPr>
          <p:cNvPr id="14341" name="TextBox 4">
            <a:extLst>
              <a:ext uri="{FF2B5EF4-FFF2-40B4-BE49-F238E27FC236}">
                <a16:creationId xmlns:a16="http://schemas.microsoft.com/office/drawing/2014/main" id="{A2B19457-6BA9-4A3D-9B63-7E86F772F8F9}"/>
              </a:ext>
            </a:extLst>
          </p:cNvPr>
          <p:cNvSpPr txBox="1">
            <a:spLocks noChangeArrowheads="1"/>
          </p:cNvSpPr>
          <p:nvPr/>
        </p:nvSpPr>
        <p:spPr bwMode="auto">
          <a:xfrm>
            <a:off x="7042150" y="1562100"/>
            <a:ext cx="16684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600"/>
              </a:lnSpc>
              <a:spcAft>
                <a:spcPts val="1400"/>
              </a:spcAft>
              <a:defRPr sz="2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r" eaLnBrk="1" fontAlgn="auto" hangingPunct="1">
              <a:lnSpc>
                <a:spcPct val="100000"/>
              </a:lnSpc>
              <a:spcBef>
                <a:spcPts val="0"/>
              </a:spcBef>
              <a:spcAft>
                <a:spcPct val="0"/>
              </a:spcAft>
              <a:defRPr/>
            </a:pPr>
            <a:r>
              <a:rPr lang="en-US" altLang="en-US" sz="2000" b="1" kern="0" dirty="0">
                <a:solidFill>
                  <a:srgbClr val="00B050"/>
                </a:solidFill>
              </a:rPr>
              <a:t>Supported </a:t>
            </a:r>
          </a:p>
          <a:p>
            <a:pPr algn="r" eaLnBrk="1" fontAlgn="auto" hangingPunct="1">
              <a:lnSpc>
                <a:spcPct val="100000"/>
              </a:lnSpc>
              <a:spcBef>
                <a:spcPts val="0"/>
              </a:spcBef>
              <a:spcAft>
                <a:spcPct val="0"/>
              </a:spcAft>
              <a:defRPr/>
            </a:pPr>
            <a:r>
              <a:rPr lang="en-US" altLang="en-US" sz="2000" b="1" kern="0" dirty="0">
                <a:solidFill>
                  <a:srgbClr val="00B050"/>
                </a:solidFill>
              </a:rPr>
              <a:t>Decision </a:t>
            </a:r>
          </a:p>
          <a:p>
            <a:pPr algn="r" eaLnBrk="1" fontAlgn="auto" hangingPunct="1">
              <a:lnSpc>
                <a:spcPct val="100000"/>
              </a:lnSpc>
              <a:spcBef>
                <a:spcPts val="0"/>
              </a:spcBef>
              <a:spcAft>
                <a:spcPct val="0"/>
              </a:spcAft>
              <a:defRPr/>
            </a:pPr>
            <a:r>
              <a:rPr lang="en-US" altLang="en-US" sz="2000" b="1" kern="0" dirty="0">
                <a:solidFill>
                  <a:srgbClr val="00B050"/>
                </a:solidFill>
              </a:rPr>
              <a:t>Making</a:t>
            </a:r>
            <a:endParaRPr lang="en-AU" altLang="en-US" sz="2000" b="1" kern="0" dirty="0">
              <a:solidFill>
                <a:srgbClr val="00B050"/>
              </a:solidFill>
            </a:endParaRPr>
          </a:p>
        </p:txBody>
      </p:sp>
      <p:sp>
        <p:nvSpPr>
          <p:cNvPr id="14343" name="TextBox 8">
            <a:extLst>
              <a:ext uri="{FF2B5EF4-FFF2-40B4-BE49-F238E27FC236}">
                <a16:creationId xmlns:a16="http://schemas.microsoft.com/office/drawing/2014/main" id="{8E286292-6FD4-455D-8996-0BCD701F77DC}"/>
              </a:ext>
            </a:extLst>
          </p:cNvPr>
          <p:cNvSpPr txBox="1">
            <a:spLocks noChangeArrowheads="1"/>
          </p:cNvSpPr>
          <p:nvPr/>
        </p:nvSpPr>
        <p:spPr bwMode="auto">
          <a:xfrm>
            <a:off x="300038" y="2743200"/>
            <a:ext cx="240030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600"/>
              </a:lnSpc>
              <a:spcAft>
                <a:spcPts val="1400"/>
              </a:spcAft>
              <a:defRPr sz="2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fontAlgn="auto" hangingPunct="1">
              <a:lnSpc>
                <a:spcPct val="100000"/>
              </a:lnSpc>
              <a:spcBef>
                <a:spcPts val="0"/>
              </a:spcBef>
              <a:spcAft>
                <a:spcPct val="0"/>
              </a:spcAft>
              <a:defRPr/>
            </a:pPr>
            <a:r>
              <a:rPr lang="en-US" altLang="en-US" sz="1400" kern="0" dirty="0">
                <a:solidFill>
                  <a:schemeClr val="tx2"/>
                </a:solidFill>
              </a:rPr>
              <a:t>-Making a decision </a:t>
            </a:r>
            <a:r>
              <a:rPr lang="en-US" altLang="en-US" sz="1400" b="1" kern="0" dirty="0">
                <a:solidFill>
                  <a:schemeClr val="tx2"/>
                </a:solidFill>
              </a:rPr>
              <a:t>for</a:t>
            </a:r>
            <a:r>
              <a:rPr lang="en-US" altLang="en-US" sz="1400" kern="0" dirty="0">
                <a:solidFill>
                  <a:schemeClr val="tx2"/>
                </a:solidFill>
              </a:rPr>
              <a:t> someone else</a:t>
            </a:r>
          </a:p>
          <a:p>
            <a:pPr eaLnBrk="1" fontAlgn="auto" hangingPunct="1">
              <a:lnSpc>
                <a:spcPct val="100000"/>
              </a:lnSpc>
              <a:spcBef>
                <a:spcPts val="0"/>
              </a:spcBef>
              <a:spcAft>
                <a:spcPct val="0"/>
              </a:spcAft>
              <a:defRPr/>
            </a:pPr>
            <a:endParaRPr lang="en-US" altLang="en-US" sz="1400" kern="0" dirty="0">
              <a:solidFill>
                <a:schemeClr val="tx2"/>
              </a:solidFill>
            </a:endParaRPr>
          </a:p>
          <a:p>
            <a:pPr eaLnBrk="1" fontAlgn="auto" hangingPunct="1">
              <a:lnSpc>
                <a:spcPct val="100000"/>
              </a:lnSpc>
              <a:spcBef>
                <a:spcPts val="0"/>
              </a:spcBef>
              <a:spcAft>
                <a:spcPct val="0"/>
              </a:spcAft>
              <a:defRPr/>
            </a:pPr>
            <a:r>
              <a:rPr lang="en-US" altLang="en-US" sz="1400" kern="0" dirty="0">
                <a:solidFill>
                  <a:schemeClr val="tx2"/>
                </a:solidFill>
              </a:rPr>
              <a:t>-</a:t>
            </a:r>
            <a:r>
              <a:rPr lang="en-US" altLang="en-US" sz="1400" b="1" i="1" kern="0" dirty="0">
                <a:solidFill>
                  <a:schemeClr val="tx2"/>
                </a:solidFill>
              </a:rPr>
              <a:t>Mental</a:t>
            </a:r>
            <a:r>
              <a:rPr lang="en-US" altLang="en-US" sz="1400" kern="0" dirty="0">
                <a:solidFill>
                  <a:schemeClr val="tx2"/>
                </a:solidFill>
              </a:rPr>
              <a:t> </a:t>
            </a:r>
            <a:r>
              <a:rPr lang="en-US" altLang="en-US" sz="1400" b="1" i="1" kern="0" dirty="0">
                <a:solidFill>
                  <a:schemeClr val="tx2"/>
                </a:solidFill>
              </a:rPr>
              <a:t>Health Act 1986 </a:t>
            </a:r>
          </a:p>
          <a:p>
            <a:pPr eaLnBrk="1" fontAlgn="auto" hangingPunct="1">
              <a:lnSpc>
                <a:spcPct val="100000"/>
              </a:lnSpc>
              <a:spcBef>
                <a:spcPts val="0"/>
              </a:spcBef>
              <a:spcAft>
                <a:spcPct val="0"/>
              </a:spcAft>
              <a:defRPr/>
            </a:pPr>
            <a:endParaRPr lang="en-US" altLang="en-US" sz="1400" kern="0" dirty="0">
              <a:solidFill>
                <a:schemeClr val="tx2"/>
              </a:solidFill>
            </a:endParaRPr>
          </a:p>
          <a:p>
            <a:pPr eaLnBrk="1" fontAlgn="auto" hangingPunct="1">
              <a:lnSpc>
                <a:spcPct val="100000"/>
              </a:lnSpc>
              <a:spcBef>
                <a:spcPts val="0"/>
              </a:spcBef>
              <a:spcAft>
                <a:spcPct val="0"/>
              </a:spcAft>
              <a:defRPr/>
            </a:pPr>
            <a:r>
              <a:rPr lang="en-US" altLang="en-US" sz="1400" kern="0" dirty="0">
                <a:solidFill>
                  <a:schemeClr val="tx2"/>
                </a:solidFill>
              </a:rPr>
              <a:t>-Assumption that the person </a:t>
            </a:r>
            <a:r>
              <a:rPr lang="en-US" altLang="en-US" sz="1400" b="1" kern="0" dirty="0">
                <a:solidFill>
                  <a:schemeClr val="tx2"/>
                </a:solidFill>
              </a:rPr>
              <a:t>needs</a:t>
            </a:r>
            <a:r>
              <a:rPr lang="en-US" altLang="en-US" sz="1400" kern="0" dirty="0">
                <a:solidFill>
                  <a:schemeClr val="tx2"/>
                </a:solidFill>
              </a:rPr>
              <a:t> another person to make decisions for them</a:t>
            </a:r>
          </a:p>
          <a:p>
            <a:pPr eaLnBrk="1" fontAlgn="auto" hangingPunct="1">
              <a:lnSpc>
                <a:spcPct val="100000"/>
              </a:lnSpc>
              <a:spcBef>
                <a:spcPts val="0"/>
              </a:spcBef>
              <a:spcAft>
                <a:spcPct val="0"/>
              </a:spcAft>
              <a:defRPr/>
            </a:pPr>
            <a:endParaRPr lang="en-US" altLang="en-US" sz="1400" kern="0" dirty="0">
              <a:solidFill>
                <a:schemeClr val="tx2"/>
              </a:solidFill>
            </a:endParaRPr>
          </a:p>
          <a:p>
            <a:pPr eaLnBrk="1" fontAlgn="auto" hangingPunct="1">
              <a:lnSpc>
                <a:spcPct val="100000"/>
              </a:lnSpc>
              <a:spcBef>
                <a:spcPts val="0"/>
              </a:spcBef>
              <a:spcAft>
                <a:spcPct val="0"/>
              </a:spcAft>
              <a:defRPr/>
            </a:pPr>
            <a:r>
              <a:rPr lang="en-US" altLang="en-US" sz="1400" kern="0" dirty="0">
                <a:solidFill>
                  <a:schemeClr val="tx2"/>
                </a:solidFill>
              </a:rPr>
              <a:t>-Focus on ‘best interests’</a:t>
            </a:r>
            <a:r>
              <a:rPr lang="en-AU" altLang="en-US" sz="1400" kern="0" dirty="0">
                <a:solidFill>
                  <a:schemeClr val="tx2"/>
                </a:solidFill>
              </a:rPr>
              <a:t> (1)</a:t>
            </a:r>
          </a:p>
        </p:txBody>
      </p:sp>
      <p:sp>
        <p:nvSpPr>
          <p:cNvPr id="14344" name="TextBox 10">
            <a:extLst>
              <a:ext uri="{FF2B5EF4-FFF2-40B4-BE49-F238E27FC236}">
                <a16:creationId xmlns:a16="http://schemas.microsoft.com/office/drawing/2014/main" id="{FFBB5D95-6137-45FA-B991-52C91D9F9051}"/>
              </a:ext>
            </a:extLst>
          </p:cNvPr>
          <p:cNvSpPr txBox="1">
            <a:spLocks noChangeArrowheads="1"/>
          </p:cNvSpPr>
          <p:nvPr/>
        </p:nvSpPr>
        <p:spPr bwMode="auto">
          <a:xfrm>
            <a:off x="6262688" y="2743200"/>
            <a:ext cx="244792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600"/>
              </a:lnSpc>
              <a:spcAft>
                <a:spcPts val="1400"/>
              </a:spcAft>
              <a:defRPr sz="2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r" eaLnBrk="1" fontAlgn="auto" hangingPunct="1">
              <a:lnSpc>
                <a:spcPct val="100000"/>
              </a:lnSpc>
              <a:spcBef>
                <a:spcPts val="0"/>
              </a:spcBef>
              <a:spcAft>
                <a:spcPct val="0"/>
              </a:spcAft>
              <a:defRPr/>
            </a:pPr>
            <a:r>
              <a:rPr lang="en-US" altLang="en-US" sz="1400" kern="0" dirty="0">
                <a:solidFill>
                  <a:srgbClr val="00B050"/>
                </a:solidFill>
              </a:rPr>
              <a:t>-Places the person being supported in the front of the decision making process</a:t>
            </a:r>
          </a:p>
          <a:p>
            <a:pPr algn="r" eaLnBrk="1" fontAlgn="auto" hangingPunct="1">
              <a:lnSpc>
                <a:spcPct val="100000"/>
              </a:lnSpc>
              <a:spcBef>
                <a:spcPts val="0"/>
              </a:spcBef>
              <a:spcAft>
                <a:spcPct val="0"/>
              </a:spcAft>
              <a:defRPr/>
            </a:pPr>
            <a:endParaRPr lang="en-US" altLang="en-US" sz="1400" kern="0" dirty="0">
              <a:solidFill>
                <a:srgbClr val="00B050"/>
              </a:solidFill>
            </a:endParaRPr>
          </a:p>
          <a:p>
            <a:pPr algn="r" eaLnBrk="1" fontAlgn="auto" hangingPunct="1">
              <a:lnSpc>
                <a:spcPct val="100000"/>
              </a:lnSpc>
              <a:spcBef>
                <a:spcPts val="0"/>
              </a:spcBef>
              <a:spcAft>
                <a:spcPct val="0"/>
              </a:spcAft>
              <a:defRPr/>
            </a:pPr>
            <a:r>
              <a:rPr lang="en-US" altLang="en-US" sz="1400" kern="0" dirty="0">
                <a:solidFill>
                  <a:srgbClr val="00B050"/>
                </a:solidFill>
              </a:rPr>
              <a:t>-</a:t>
            </a:r>
            <a:r>
              <a:rPr lang="en-US" altLang="en-US" sz="1400" b="1" i="1" kern="0" dirty="0">
                <a:solidFill>
                  <a:srgbClr val="00B050"/>
                </a:solidFill>
              </a:rPr>
              <a:t>Mental Health Act 2014</a:t>
            </a:r>
            <a:endParaRPr lang="en-US" altLang="en-US" sz="1400" b="1" kern="0" dirty="0">
              <a:solidFill>
                <a:srgbClr val="00B050"/>
              </a:solidFill>
            </a:endParaRPr>
          </a:p>
          <a:p>
            <a:pPr algn="r" eaLnBrk="1" fontAlgn="auto" hangingPunct="1">
              <a:lnSpc>
                <a:spcPct val="100000"/>
              </a:lnSpc>
              <a:spcBef>
                <a:spcPts val="0"/>
              </a:spcBef>
              <a:spcAft>
                <a:spcPct val="0"/>
              </a:spcAft>
              <a:defRPr/>
            </a:pPr>
            <a:endParaRPr lang="en-US" altLang="en-US" sz="1400" kern="0" dirty="0">
              <a:solidFill>
                <a:srgbClr val="00B050"/>
              </a:solidFill>
            </a:endParaRPr>
          </a:p>
          <a:p>
            <a:pPr algn="r" eaLnBrk="1" fontAlgn="auto" hangingPunct="1">
              <a:lnSpc>
                <a:spcPct val="100000"/>
              </a:lnSpc>
              <a:spcBef>
                <a:spcPts val="0"/>
              </a:spcBef>
              <a:spcAft>
                <a:spcPct val="0"/>
              </a:spcAft>
              <a:defRPr/>
            </a:pPr>
            <a:r>
              <a:rPr lang="en-US" altLang="en-US" sz="1400" kern="0" dirty="0">
                <a:solidFill>
                  <a:srgbClr val="00B050"/>
                </a:solidFill>
              </a:rPr>
              <a:t>-Emphasis on the </a:t>
            </a:r>
            <a:r>
              <a:rPr lang="en-US" altLang="en-US" sz="1400" b="1" kern="0" dirty="0">
                <a:solidFill>
                  <a:srgbClr val="00B050"/>
                </a:solidFill>
              </a:rPr>
              <a:t>ability</a:t>
            </a:r>
            <a:r>
              <a:rPr lang="en-US" altLang="en-US" sz="1400" kern="0" dirty="0">
                <a:solidFill>
                  <a:srgbClr val="00B050"/>
                </a:solidFill>
              </a:rPr>
              <a:t> of the person to make the decision, when supported appropriately</a:t>
            </a:r>
          </a:p>
          <a:p>
            <a:pPr algn="r" eaLnBrk="1" fontAlgn="auto" hangingPunct="1">
              <a:lnSpc>
                <a:spcPct val="100000"/>
              </a:lnSpc>
              <a:spcBef>
                <a:spcPts val="0"/>
              </a:spcBef>
              <a:spcAft>
                <a:spcPct val="0"/>
              </a:spcAft>
              <a:defRPr/>
            </a:pPr>
            <a:endParaRPr lang="en-US" altLang="en-US" sz="1400" kern="0" dirty="0">
              <a:solidFill>
                <a:srgbClr val="00B050"/>
              </a:solidFill>
            </a:endParaRPr>
          </a:p>
          <a:p>
            <a:pPr algn="r" eaLnBrk="1" fontAlgn="auto" hangingPunct="1">
              <a:lnSpc>
                <a:spcPct val="100000"/>
              </a:lnSpc>
              <a:spcBef>
                <a:spcPts val="0"/>
              </a:spcBef>
              <a:spcAft>
                <a:spcPct val="0"/>
              </a:spcAft>
              <a:defRPr/>
            </a:pPr>
            <a:r>
              <a:rPr lang="en-US" altLang="en-US" sz="1400" kern="0" dirty="0">
                <a:solidFill>
                  <a:srgbClr val="00B050"/>
                </a:solidFill>
              </a:rPr>
              <a:t>-Focus on what the person </a:t>
            </a:r>
            <a:r>
              <a:rPr lang="en-US" altLang="en-US" sz="1400" b="1" kern="0" dirty="0">
                <a:solidFill>
                  <a:srgbClr val="00B050"/>
                </a:solidFill>
              </a:rPr>
              <a:t>wants </a:t>
            </a:r>
            <a:r>
              <a:rPr lang="en-US" altLang="en-US" sz="1400" kern="0" dirty="0">
                <a:solidFill>
                  <a:srgbClr val="00B050"/>
                </a:solidFill>
              </a:rPr>
              <a:t>(1)</a:t>
            </a:r>
            <a:endParaRPr lang="en-AU" altLang="en-US" sz="1400" kern="0" dirty="0">
              <a:solidFill>
                <a:srgbClr val="00B050"/>
              </a:solidFill>
            </a:endParaRPr>
          </a:p>
        </p:txBody>
      </p:sp>
      <p:sp>
        <p:nvSpPr>
          <p:cNvPr id="14345" name="TextBox 11">
            <a:extLst>
              <a:ext uri="{FF2B5EF4-FFF2-40B4-BE49-F238E27FC236}">
                <a16:creationId xmlns:a16="http://schemas.microsoft.com/office/drawing/2014/main" id="{D2296A67-29DA-4E1D-8548-A574A8B0C2C0}"/>
              </a:ext>
            </a:extLst>
          </p:cNvPr>
          <p:cNvSpPr txBox="1">
            <a:spLocks noChangeArrowheads="1"/>
          </p:cNvSpPr>
          <p:nvPr/>
        </p:nvSpPr>
        <p:spPr bwMode="auto">
          <a:xfrm>
            <a:off x="223838" y="6046788"/>
            <a:ext cx="69119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600"/>
              </a:lnSpc>
              <a:spcAft>
                <a:spcPts val="1400"/>
              </a:spcAft>
              <a:defRPr sz="2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fontAlgn="auto" hangingPunct="1">
              <a:lnSpc>
                <a:spcPct val="100000"/>
              </a:lnSpc>
              <a:spcBef>
                <a:spcPts val="0"/>
              </a:spcBef>
              <a:spcAft>
                <a:spcPct val="0"/>
              </a:spcAft>
              <a:defRPr/>
            </a:pPr>
            <a:r>
              <a:rPr lang="en-US" altLang="en-US" sz="800" kern="0"/>
              <a:t>(1) Adapted from Australian Law Reform Commission 2013 </a:t>
            </a:r>
            <a:r>
              <a:rPr lang="en-US" altLang="en-US" sz="800" kern="0">
                <a:hlinkClick r:id="rId3"/>
              </a:rPr>
              <a:t> </a:t>
            </a:r>
            <a:r>
              <a:rPr lang="en-AU" altLang="en-US" sz="800" kern="0">
                <a:hlinkClick r:id="rId3"/>
              </a:rPr>
              <a:t>https://www.alrc.gov.au/publications/supported-and-substitute-decision-making</a:t>
            </a:r>
            <a:endParaRPr lang="en-AU" altLang="en-US" sz="800" kern="0"/>
          </a:p>
          <a:p>
            <a:pPr eaLnBrk="1" fontAlgn="auto" hangingPunct="1">
              <a:lnSpc>
                <a:spcPct val="100000"/>
              </a:lnSpc>
              <a:spcBef>
                <a:spcPts val="0"/>
              </a:spcBef>
              <a:spcAft>
                <a:spcPct val="0"/>
              </a:spcAft>
              <a:defRPr/>
            </a:pPr>
            <a:r>
              <a:rPr lang="en-AU" altLang="en-US" sz="800" kern="0"/>
              <a:t>(2) Adapted from The Medical Journal of Australia 2014 </a:t>
            </a:r>
            <a:r>
              <a:rPr lang="en-AU" altLang="en-US" sz="800" kern="0">
                <a:hlinkClick r:id="rId4"/>
              </a:rPr>
              <a:t>https://www.mja.com.au/journal/2014/201/1/shared-decision-making-what-do-clinicians-need-know-and-why-should-they-bother</a:t>
            </a:r>
            <a:r>
              <a:rPr lang="en-AU" altLang="en-US" sz="800" kern="0"/>
              <a:t> </a:t>
            </a:r>
          </a:p>
          <a:p>
            <a:pPr eaLnBrk="1" fontAlgn="auto" hangingPunct="1">
              <a:lnSpc>
                <a:spcPct val="100000"/>
              </a:lnSpc>
              <a:spcBef>
                <a:spcPts val="0"/>
              </a:spcBef>
              <a:spcAft>
                <a:spcPct val="0"/>
              </a:spcAft>
              <a:defRPr/>
            </a:pPr>
            <a:endParaRPr lang="en-AU" altLang="en-US" sz="1000" kern="0"/>
          </a:p>
        </p:txBody>
      </p:sp>
      <p:sp>
        <p:nvSpPr>
          <p:cNvPr id="14346" name="TextBox 12">
            <a:extLst>
              <a:ext uri="{FF2B5EF4-FFF2-40B4-BE49-F238E27FC236}">
                <a16:creationId xmlns:a16="http://schemas.microsoft.com/office/drawing/2014/main" id="{EA622F75-A13F-4EBF-864A-E6DD4EDDA77D}"/>
              </a:ext>
            </a:extLst>
          </p:cNvPr>
          <p:cNvSpPr txBox="1">
            <a:spLocks noChangeArrowheads="1"/>
          </p:cNvSpPr>
          <p:nvPr/>
        </p:nvSpPr>
        <p:spPr bwMode="auto">
          <a:xfrm>
            <a:off x="3132138" y="2760663"/>
            <a:ext cx="2447925"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ts val="2600"/>
              </a:lnSpc>
              <a:spcAft>
                <a:spcPts val="1400"/>
              </a:spcAft>
              <a:defRPr sz="2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fontAlgn="auto" hangingPunct="1">
              <a:lnSpc>
                <a:spcPct val="100000"/>
              </a:lnSpc>
              <a:spcBef>
                <a:spcPts val="0"/>
              </a:spcBef>
              <a:spcAft>
                <a:spcPct val="0"/>
              </a:spcAft>
              <a:defRPr/>
            </a:pPr>
            <a:r>
              <a:rPr lang="en-US" altLang="en-US" sz="1400" kern="0" dirty="0"/>
              <a:t>-</a:t>
            </a:r>
            <a:r>
              <a:rPr lang="en-US" altLang="en-US" sz="1400" kern="0" dirty="0">
                <a:solidFill>
                  <a:schemeClr val="tx2"/>
                </a:solidFill>
              </a:rPr>
              <a:t>Decisions are made jointly with consumer and clinician</a:t>
            </a:r>
          </a:p>
          <a:p>
            <a:pPr algn="ctr" eaLnBrk="1" fontAlgn="auto" hangingPunct="1">
              <a:lnSpc>
                <a:spcPct val="100000"/>
              </a:lnSpc>
              <a:spcBef>
                <a:spcPts val="0"/>
              </a:spcBef>
              <a:spcAft>
                <a:spcPct val="0"/>
              </a:spcAft>
              <a:defRPr/>
            </a:pPr>
            <a:endParaRPr lang="en-US" altLang="en-US" sz="1400" kern="0" dirty="0">
              <a:solidFill>
                <a:schemeClr val="tx2"/>
              </a:solidFill>
            </a:endParaRPr>
          </a:p>
          <a:p>
            <a:pPr algn="ctr" eaLnBrk="1" fontAlgn="auto" hangingPunct="1">
              <a:lnSpc>
                <a:spcPct val="100000"/>
              </a:lnSpc>
              <a:spcBef>
                <a:spcPts val="0"/>
              </a:spcBef>
              <a:spcAft>
                <a:spcPct val="0"/>
              </a:spcAft>
              <a:defRPr/>
            </a:pPr>
            <a:r>
              <a:rPr lang="en-US" altLang="en-US" sz="1400" kern="0" dirty="0">
                <a:solidFill>
                  <a:schemeClr val="tx2"/>
                </a:solidFill>
              </a:rPr>
              <a:t>-Discussion and </a:t>
            </a:r>
            <a:r>
              <a:rPr lang="en-US" altLang="en-US" sz="1400" b="1" kern="0" dirty="0">
                <a:solidFill>
                  <a:schemeClr val="tx2"/>
                </a:solidFill>
              </a:rPr>
              <a:t>consideration </a:t>
            </a:r>
            <a:r>
              <a:rPr lang="en-US" altLang="en-US" sz="1400" kern="0" dirty="0">
                <a:solidFill>
                  <a:schemeClr val="tx2"/>
                </a:solidFill>
              </a:rPr>
              <a:t>given</a:t>
            </a:r>
            <a:r>
              <a:rPr lang="en-US" altLang="en-US" sz="1400" b="1" kern="0" dirty="0">
                <a:solidFill>
                  <a:schemeClr val="tx2"/>
                </a:solidFill>
              </a:rPr>
              <a:t> </a:t>
            </a:r>
            <a:r>
              <a:rPr lang="en-US" altLang="en-US" sz="1400" kern="0" dirty="0">
                <a:solidFill>
                  <a:schemeClr val="tx2"/>
                </a:solidFill>
              </a:rPr>
              <a:t>to the consumer’s preferences</a:t>
            </a:r>
          </a:p>
          <a:p>
            <a:pPr algn="ctr" eaLnBrk="1" fontAlgn="auto" hangingPunct="1">
              <a:lnSpc>
                <a:spcPct val="100000"/>
              </a:lnSpc>
              <a:spcBef>
                <a:spcPts val="0"/>
              </a:spcBef>
              <a:spcAft>
                <a:spcPct val="0"/>
              </a:spcAft>
              <a:defRPr/>
            </a:pPr>
            <a:endParaRPr lang="en-US" altLang="en-US" sz="1400" kern="0" dirty="0">
              <a:solidFill>
                <a:schemeClr val="tx2"/>
              </a:solidFill>
            </a:endParaRPr>
          </a:p>
          <a:p>
            <a:pPr algn="ctr" eaLnBrk="1" fontAlgn="auto" hangingPunct="1">
              <a:lnSpc>
                <a:spcPct val="100000"/>
              </a:lnSpc>
              <a:spcBef>
                <a:spcPts val="0"/>
              </a:spcBef>
              <a:spcAft>
                <a:spcPct val="0"/>
              </a:spcAft>
              <a:defRPr/>
            </a:pPr>
            <a:r>
              <a:rPr lang="en-US" altLang="en-US" sz="1400" kern="0" dirty="0">
                <a:solidFill>
                  <a:schemeClr val="tx2"/>
                </a:solidFill>
              </a:rPr>
              <a:t>-Focus on collaboration between consumer and clinicians (2)</a:t>
            </a:r>
          </a:p>
          <a:p>
            <a:pPr eaLnBrk="1" fontAlgn="auto" hangingPunct="1">
              <a:lnSpc>
                <a:spcPct val="100000"/>
              </a:lnSpc>
              <a:spcBef>
                <a:spcPts val="0"/>
              </a:spcBef>
              <a:spcAft>
                <a:spcPct val="0"/>
              </a:spcAft>
              <a:defRPr/>
            </a:pPr>
            <a:endParaRPr lang="en-AU" altLang="en-US" sz="1800" kern="0" dirty="0"/>
          </a:p>
        </p:txBody>
      </p:sp>
      <p:pic>
        <p:nvPicPr>
          <p:cNvPr id="18444" name="Picture 1">
            <a:extLst>
              <a:ext uri="{FF2B5EF4-FFF2-40B4-BE49-F238E27FC236}">
                <a16:creationId xmlns:a16="http://schemas.microsoft.com/office/drawing/2014/main" id="{6DF88E99-9EA3-4D26-83B9-116A8895127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49765" y="1814513"/>
            <a:ext cx="1762125"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
            <a:extLst>
              <a:ext uri="{FF2B5EF4-FFF2-40B4-BE49-F238E27FC236}">
                <a16:creationId xmlns:a16="http://schemas.microsoft.com/office/drawing/2014/main" id="{EE7C9821-52DE-4E50-A7D9-8F107C1E9D7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69681" y="1890387"/>
            <a:ext cx="1762125"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5803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4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844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3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34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34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3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340" grpId="0"/>
      <p:bldP spid="14341" grpId="0"/>
      <p:bldP spid="14343" grpId="0"/>
      <p:bldP spid="14344" grpId="0"/>
      <p:bldP spid="143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4294967295"/>
          </p:nvPr>
        </p:nvSpPr>
        <p:spPr/>
        <p:txBody>
          <a:bodyPr/>
          <a:lstStyle/>
          <a:p>
            <a:pPr marL="342000" indent="-342000">
              <a:lnSpc>
                <a:spcPct val="150000"/>
              </a:lnSpc>
              <a:spcBef>
                <a:spcPts val="1200"/>
              </a:spcBef>
              <a:spcAft>
                <a:spcPts val="1200"/>
              </a:spcAft>
              <a:buFontTx/>
              <a:buChar char="•"/>
              <a:defRPr/>
            </a:pPr>
            <a:r>
              <a:rPr lang="en-US" altLang="en-US" sz="2800" b="1" dirty="0">
                <a:solidFill>
                  <a:schemeClr val="accent4">
                    <a:lumMod val="65000"/>
                    <a:lumOff val="35000"/>
                  </a:schemeClr>
                </a:solidFill>
              </a:rPr>
              <a:t>Single issue/ immediate needs </a:t>
            </a:r>
            <a:r>
              <a:rPr lang="en-US" altLang="en-US" sz="2800" dirty="0">
                <a:solidFill>
                  <a:schemeClr val="accent4">
                    <a:lumMod val="65000"/>
                    <a:lumOff val="35000"/>
                  </a:schemeClr>
                </a:solidFill>
              </a:rPr>
              <a:t>– Often over the phone, may not be advocate who attends the inpatient unit in the region.</a:t>
            </a:r>
          </a:p>
          <a:p>
            <a:pPr marL="342000" indent="-342000">
              <a:lnSpc>
                <a:spcPct val="150000"/>
              </a:lnSpc>
              <a:spcBef>
                <a:spcPts val="1200"/>
              </a:spcBef>
              <a:spcAft>
                <a:spcPts val="1200"/>
              </a:spcAft>
              <a:buFontTx/>
              <a:buChar char="•"/>
              <a:defRPr/>
            </a:pPr>
            <a:r>
              <a:rPr lang="en-US" altLang="en-US" sz="2800" b="1" dirty="0">
                <a:solidFill>
                  <a:schemeClr val="accent4">
                    <a:lumMod val="65000"/>
                    <a:lumOff val="35000"/>
                  </a:schemeClr>
                </a:solidFill>
              </a:rPr>
              <a:t>Ongoing issues </a:t>
            </a:r>
            <a:r>
              <a:rPr lang="en-US" altLang="en-US" sz="2800" dirty="0">
                <a:solidFill>
                  <a:schemeClr val="accent4">
                    <a:lumMod val="65000"/>
                    <a:lumOff val="35000"/>
                  </a:schemeClr>
                </a:solidFill>
              </a:rPr>
              <a:t>– Can be in person, over the phone, through email. </a:t>
            </a:r>
            <a:r>
              <a:rPr lang="en-AU" altLang="en-US" sz="2400" dirty="0">
                <a:solidFill>
                  <a:schemeClr val="tx1">
                    <a:lumMod val="65000"/>
                    <a:lumOff val="35000"/>
                  </a:schemeClr>
                </a:solidFill>
              </a:rPr>
              <a:t>(treating team meetings, referrals to other agencies, advocacy and coaching for self-advocacy).</a:t>
            </a:r>
            <a:endParaRPr lang="en-US" altLang="en-US" sz="2400" dirty="0">
              <a:solidFill>
                <a:schemeClr val="tx1">
                  <a:lumMod val="65000"/>
                  <a:lumOff val="35000"/>
                </a:schemeClr>
              </a:solidFill>
            </a:endParaRPr>
          </a:p>
        </p:txBody>
      </p:sp>
      <p:sp>
        <p:nvSpPr>
          <p:cNvPr id="3" name="Title 2"/>
          <p:cNvSpPr>
            <a:spLocks noGrp="1"/>
          </p:cNvSpPr>
          <p:nvPr>
            <p:ph type="title"/>
          </p:nvPr>
        </p:nvSpPr>
        <p:spPr/>
        <p:txBody>
          <a:bodyPr/>
          <a:lstStyle/>
          <a:p>
            <a:r>
              <a:rPr lang="en-AU" sz="3600" dirty="0"/>
              <a:t>IMHA: Advocacy methods</a:t>
            </a:r>
          </a:p>
        </p:txBody>
      </p:sp>
    </p:spTree>
    <p:extLst>
      <p:ext uri="{BB962C8B-B14F-4D97-AF65-F5344CB8AC3E}">
        <p14:creationId xmlns:p14="http://schemas.microsoft.com/office/powerpoint/2010/main" val="2810766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4294967295"/>
          </p:nvPr>
        </p:nvSpPr>
        <p:spPr>
          <a:xfrm>
            <a:off x="683419" y="1412776"/>
            <a:ext cx="7777162" cy="4752628"/>
          </a:xfrm>
        </p:spPr>
        <p:txBody>
          <a:bodyPr/>
          <a:lstStyle/>
          <a:p>
            <a:pPr marL="342000" indent="-342000">
              <a:lnSpc>
                <a:spcPct val="150000"/>
              </a:lnSpc>
              <a:spcBef>
                <a:spcPts val="1200"/>
              </a:spcBef>
              <a:spcAft>
                <a:spcPts val="1200"/>
              </a:spcAft>
              <a:buFontTx/>
              <a:buChar char="•"/>
              <a:defRPr/>
            </a:pPr>
            <a:r>
              <a:rPr lang="en-US" altLang="en-US" sz="2400" dirty="0">
                <a:solidFill>
                  <a:schemeClr val="accent4">
                    <a:lumMod val="65000"/>
                    <a:lumOff val="35000"/>
                  </a:schemeClr>
                </a:solidFill>
              </a:rPr>
              <a:t>Representational advocacy</a:t>
            </a:r>
          </a:p>
          <a:p>
            <a:pPr marL="342000" indent="-342000">
              <a:lnSpc>
                <a:spcPct val="150000"/>
              </a:lnSpc>
              <a:spcBef>
                <a:spcPts val="1200"/>
              </a:spcBef>
              <a:spcAft>
                <a:spcPts val="1200"/>
              </a:spcAft>
              <a:buFontTx/>
              <a:buChar char="•"/>
              <a:defRPr/>
            </a:pPr>
            <a:r>
              <a:rPr lang="en-US" altLang="en-US" sz="2400" dirty="0">
                <a:solidFill>
                  <a:schemeClr val="accent4">
                    <a:lumMod val="65000"/>
                    <a:lumOff val="35000"/>
                  </a:schemeClr>
                </a:solidFill>
              </a:rPr>
              <a:t>Taking instructions from consumers</a:t>
            </a:r>
          </a:p>
          <a:p>
            <a:pPr marL="342000" indent="-342000">
              <a:lnSpc>
                <a:spcPct val="150000"/>
              </a:lnSpc>
              <a:spcBef>
                <a:spcPts val="1200"/>
              </a:spcBef>
              <a:spcAft>
                <a:spcPts val="1200"/>
              </a:spcAft>
              <a:buFontTx/>
              <a:buChar char="•"/>
              <a:defRPr/>
            </a:pPr>
            <a:r>
              <a:rPr lang="en-US" altLang="en-US" sz="2400" dirty="0">
                <a:solidFill>
                  <a:schemeClr val="accent4">
                    <a:lumMod val="65000"/>
                    <a:lumOff val="35000"/>
                  </a:schemeClr>
                </a:solidFill>
              </a:rPr>
              <a:t>Consumer voice - </a:t>
            </a:r>
            <a:r>
              <a:rPr lang="en-US" altLang="en-US" sz="2400" b="1" dirty="0">
                <a:solidFill>
                  <a:schemeClr val="accent4">
                    <a:lumMod val="65000"/>
                    <a:lumOff val="35000"/>
                  </a:schemeClr>
                </a:solidFill>
              </a:rPr>
              <a:t>Not</a:t>
            </a:r>
            <a:r>
              <a:rPr lang="en-US" altLang="en-US" sz="2400" dirty="0">
                <a:solidFill>
                  <a:schemeClr val="accent4">
                    <a:lumMod val="65000"/>
                    <a:lumOff val="35000"/>
                  </a:schemeClr>
                </a:solidFill>
              </a:rPr>
              <a:t> </a:t>
            </a:r>
            <a:r>
              <a:rPr lang="en-US" altLang="en-US" sz="2400" b="1" dirty="0">
                <a:solidFill>
                  <a:schemeClr val="accent4">
                    <a:lumMod val="65000"/>
                    <a:lumOff val="35000"/>
                  </a:schemeClr>
                </a:solidFill>
              </a:rPr>
              <a:t>best-interests</a:t>
            </a:r>
          </a:p>
          <a:p>
            <a:pPr marL="342000" indent="-342000">
              <a:lnSpc>
                <a:spcPct val="150000"/>
              </a:lnSpc>
              <a:spcBef>
                <a:spcPts val="1200"/>
              </a:spcBef>
              <a:spcAft>
                <a:spcPts val="1200"/>
              </a:spcAft>
              <a:buFontTx/>
              <a:buChar char="•"/>
              <a:defRPr/>
            </a:pPr>
            <a:r>
              <a:rPr lang="en-US" altLang="en-US" sz="2400" dirty="0">
                <a:solidFill>
                  <a:schemeClr val="accent4">
                    <a:lumMod val="65000"/>
                    <a:lumOff val="35000"/>
                  </a:schemeClr>
                </a:solidFill>
              </a:rPr>
              <a:t>Supporting self advocacy by consumers</a:t>
            </a:r>
          </a:p>
          <a:p>
            <a:pPr marL="342000" indent="-342000">
              <a:lnSpc>
                <a:spcPct val="150000"/>
              </a:lnSpc>
              <a:spcBef>
                <a:spcPts val="1200"/>
              </a:spcBef>
              <a:spcAft>
                <a:spcPts val="1200"/>
              </a:spcAft>
              <a:buFontTx/>
              <a:buChar char="•"/>
              <a:defRPr/>
            </a:pPr>
            <a:r>
              <a:rPr lang="en-US" altLang="en-US" sz="2400" dirty="0">
                <a:solidFill>
                  <a:schemeClr val="accent4">
                    <a:lumMod val="65000"/>
                    <a:lumOff val="35000"/>
                  </a:schemeClr>
                </a:solidFill>
              </a:rPr>
              <a:t>Information provided by clinicians/support people is shared with consumers</a:t>
            </a:r>
          </a:p>
        </p:txBody>
      </p:sp>
      <p:sp>
        <p:nvSpPr>
          <p:cNvPr id="8195" name="Title 2"/>
          <p:cNvSpPr>
            <a:spLocks noGrp="1"/>
          </p:cNvSpPr>
          <p:nvPr>
            <p:ph type="title"/>
          </p:nvPr>
        </p:nvSpPr>
        <p:spPr>
          <a:xfrm>
            <a:off x="468313" y="331788"/>
            <a:ext cx="8229600" cy="720725"/>
          </a:xfrm>
        </p:spPr>
        <p:txBody>
          <a:bodyPr/>
          <a:lstStyle/>
          <a:p>
            <a:r>
              <a:rPr lang="en-AU" altLang="en-US" sz="3600"/>
              <a:t>IMHA: our advocacy model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662637" y="260648"/>
            <a:ext cx="5818726" cy="6336704"/>
          </a:xfrm>
          <a:prstGeom prst="rect">
            <a:avLst/>
          </a:prstGeom>
        </p:spPr>
      </p:pic>
    </p:spTree>
    <p:extLst>
      <p:ext uri="{BB962C8B-B14F-4D97-AF65-F5344CB8AC3E}">
        <p14:creationId xmlns:p14="http://schemas.microsoft.com/office/powerpoint/2010/main" val="2913868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Placeholder 1"/>
          <p:cNvSpPr>
            <a:spLocks noGrp="1"/>
          </p:cNvSpPr>
          <p:nvPr>
            <p:ph type="body" idx="4294967295"/>
          </p:nvPr>
        </p:nvSpPr>
        <p:spPr>
          <a:xfrm>
            <a:off x="0" y="1557338"/>
            <a:ext cx="8675688" cy="4895850"/>
          </a:xfrm>
        </p:spPr>
        <p:txBody>
          <a:bodyPr/>
          <a:lstStyle/>
          <a:p>
            <a:pPr lvl="1">
              <a:lnSpc>
                <a:spcPct val="150000"/>
              </a:lnSpc>
              <a:buFontTx/>
              <a:buChar char="•"/>
              <a:defRPr/>
            </a:pPr>
            <a:r>
              <a:rPr lang="en-AU" altLang="en-US" sz="2400" dirty="0">
                <a:solidFill>
                  <a:schemeClr val="tx2">
                    <a:lumMod val="65000"/>
                    <a:lumOff val="35000"/>
                  </a:schemeClr>
                </a:solidFill>
              </a:rPr>
              <a:t>Information about the mental health system &amp; consumers rights</a:t>
            </a:r>
          </a:p>
          <a:p>
            <a:pPr lvl="1">
              <a:lnSpc>
                <a:spcPct val="150000"/>
              </a:lnSpc>
              <a:buFontTx/>
              <a:buChar char="•"/>
              <a:defRPr/>
            </a:pPr>
            <a:r>
              <a:rPr lang="en-AU" altLang="en-US" sz="2400" dirty="0">
                <a:solidFill>
                  <a:schemeClr val="tx2">
                    <a:lumMod val="65000"/>
                    <a:lumOff val="35000"/>
                  </a:schemeClr>
                </a:solidFill>
              </a:rPr>
              <a:t>Participation in treatment decisions </a:t>
            </a:r>
          </a:p>
          <a:p>
            <a:pPr lvl="1">
              <a:lnSpc>
                <a:spcPct val="150000"/>
              </a:lnSpc>
              <a:buFontTx/>
              <a:buChar char="•"/>
              <a:defRPr/>
            </a:pPr>
            <a:r>
              <a:rPr lang="en-AU" altLang="en-US" sz="2400" dirty="0">
                <a:solidFill>
                  <a:schemeClr val="tx2">
                    <a:lumMod val="65000"/>
                    <a:lumOff val="35000"/>
                  </a:schemeClr>
                </a:solidFill>
              </a:rPr>
              <a:t>Advance Statements &amp; Nominated Persons</a:t>
            </a:r>
          </a:p>
          <a:p>
            <a:pPr lvl="1">
              <a:lnSpc>
                <a:spcPct val="150000"/>
              </a:lnSpc>
              <a:buFontTx/>
              <a:buChar char="•"/>
              <a:defRPr/>
            </a:pPr>
            <a:r>
              <a:rPr lang="en-AU" altLang="en-US" sz="2400" dirty="0">
                <a:solidFill>
                  <a:schemeClr val="tx2">
                    <a:lumMod val="65000"/>
                    <a:lumOff val="35000"/>
                  </a:schemeClr>
                </a:solidFill>
              </a:rPr>
              <a:t>Referrals</a:t>
            </a:r>
          </a:p>
          <a:p>
            <a:pPr lvl="1">
              <a:lnSpc>
                <a:spcPct val="150000"/>
              </a:lnSpc>
              <a:buFontTx/>
              <a:buChar char="•"/>
              <a:defRPr/>
            </a:pPr>
            <a:r>
              <a:rPr lang="en-AU" altLang="en-US" sz="2400" dirty="0">
                <a:solidFill>
                  <a:schemeClr val="tx2">
                    <a:lumMod val="65000"/>
                    <a:lumOff val="35000"/>
                  </a:schemeClr>
                </a:solidFill>
              </a:rPr>
              <a:t>Coaching for Self Advocacy</a:t>
            </a:r>
          </a:p>
          <a:p>
            <a:pPr lvl="1">
              <a:lnSpc>
                <a:spcPct val="150000"/>
              </a:lnSpc>
              <a:buFontTx/>
              <a:buChar char="•"/>
              <a:defRPr/>
            </a:pPr>
            <a:r>
              <a:rPr lang="en-AU" altLang="en-US" sz="2400" dirty="0">
                <a:solidFill>
                  <a:schemeClr val="tx2">
                    <a:lumMod val="65000"/>
                    <a:lumOff val="35000"/>
                  </a:schemeClr>
                </a:solidFill>
              </a:rPr>
              <a:t>Advocacy</a:t>
            </a:r>
          </a:p>
        </p:txBody>
      </p:sp>
      <p:sp>
        <p:nvSpPr>
          <p:cNvPr id="12291" name="Title 2"/>
          <p:cNvSpPr>
            <a:spLocks noGrp="1"/>
          </p:cNvSpPr>
          <p:nvPr>
            <p:ph type="title"/>
          </p:nvPr>
        </p:nvSpPr>
        <p:spPr>
          <a:xfrm>
            <a:off x="179388" y="331788"/>
            <a:ext cx="8856662" cy="720725"/>
          </a:xfrm>
        </p:spPr>
        <p:txBody>
          <a:bodyPr/>
          <a:lstStyle/>
          <a:p>
            <a:r>
              <a:rPr lang="en-AU" altLang="en-US" sz="3600"/>
              <a:t>IMHA: What does this look like in practice?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Placeholder 1"/>
          <p:cNvSpPr>
            <a:spLocks noGrp="1"/>
          </p:cNvSpPr>
          <p:nvPr>
            <p:ph type="body" idx="4294967295"/>
          </p:nvPr>
        </p:nvSpPr>
        <p:spPr>
          <a:xfrm>
            <a:off x="0" y="1557338"/>
            <a:ext cx="8675688" cy="4895850"/>
          </a:xfrm>
        </p:spPr>
        <p:txBody>
          <a:bodyPr/>
          <a:lstStyle/>
          <a:p>
            <a:pPr lvl="1">
              <a:lnSpc>
                <a:spcPct val="150000"/>
              </a:lnSpc>
              <a:buFontTx/>
              <a:buChar char="•"/>
              <a:defRPr/>
            </a:pPr>
            <a:r>
              <a:rPr lang="en-AU" altLang="en-US" sz="2400" dirty="0">
                <a:solidFill>
                  <a:schemeClr val="tx2">
                    <a:lumMod val="65000"/>
                    <a:lumOff val="35000"/>
                  </a:schemeClr>
                </a:solidFill>
              </a:rPr>
              <a:t>Consumer Advisory Group</a:t>
            </a:r>
          </a:p>
          <a:p>
            <a:pPr lvl="1">
              <a:lnSpc>
                <a:spcPct val="150000"/>
              </a:lnSpc>
              <a:buFontTx/>
              <a:buChar char="•"/>
              <a:defRPr/>
            </a:pPr>
            <a:r>
              <a:rPr lang="en-AU" altLang="en-US" sz="2400" dirty="0">
                <a:solidFill>
                  <a:schemeClr val="tx2">
                    <a:lumMod val="65000"/>
                    <a:lumOff val="35000"/>
                  </a:schemeClr>
                </a:solidFill>
              </a:rPr>
              <a:t>10 consumers with lived experience of the mental health system, diverse experiences (2 have used IMHA services)</a:t>
            </a:r>
          </a:p>
          <a:p>
            <a:pPr lvl="1">
              <a:lnSpc>
                <a:spcPct val="150000"/>
              </a:lnSpc>
              <a:buFontTx/>
              <a:buChar char="•"/>
              <a:defRPr/>
            </a:pPr>
            <a:r>
              <a:rPr lang="en-AU" altLang="en-US" sz="2400" dirty="0">
                <a:solidFill>
                  <a:schemeClr val="tx2">
                    <a:lumMod val="65000"/>
                    <a:lumOff val="35000"/>
                  </a:schemeClr>
                </a:solidFill>
              </a:rPr>
              <a:t>Ensures consumer perspectives are central to our services</a:t>
            </a:r>
          </a:p>
          <a:p>
            <a:pPr lvl="1">
              <a:lnSpc>
                <a:spcPct val="150000"/>
              </a:lnSpc>
              <a:buFontTx/>
              <a:buChar char="•"/>
              <a:defRPr/>
            </a:pPr>
            <a:r>
              <a:rPr lang="en-AU" altLang="en-US" sz="2400" dirty="0">
                <a:solidFill>
                  <a:schemeClr val="tx2">
                    <a:lumMod val="65000"/>
                    <a:lumOff val="35000"/>
                  </a:schemeClr>
                </a:solidFill>
              </a:rPr>
              <a:t>Monthly meetings</a:t>
            </a:r>
          </a:p>
          <a:p>
            <a:pPr lvl="1">
              <a:lnSpc>
                <a:spcPct val="150000"/>
              </a:lnSpc>
              <a:buFontTx/>
              <a:buChar char="•"/>
              <a:defRPr/>
            </a:pPr>
            <a:r>
              <a:rPr lang="en-AU" altLang="en-US" sz="2400" dirty="0">
                <a:solidFill>
                  <a:schemeClr val="tx2">
                    <a:lumMod val="65000"/>
                    <a:lumOff val="35000"/>
                  </a:schemeClr>
                </a:solidFill>
              </a:rPr>
              <a:t>Purpose - Strengthen/support consumer leadership &amp; engagement</a:t>
            </a:r>
            <a:endParaRPr lang="en-AU" sz="1600" dirty="0"/>
          </a:p>
          <a:p>
            <a:pPr lvl="2">
              <a:lnSpc>
                <a:spcPct val="150000"/>
              </a:lnSpc>
              <a:defRPr/>
            </a:pPr>
            <a:endParaRPr lang="en-AU" sz="1400" dirty="0"/>
          </a:p>
          <a:p>
            <a:pPr lvl="2">
              <a:lnSpc>
                <a:spcPct val="150000"/>
              </a:lnSpc>
              <a:defRPr/>
            </a:pPr>
            <a:endParaRPr lang="en-AU" sz="1400" dirty="0"/>
          </a:p>
          <a:p>
            <a:pPr lvl="2">
              <a:lnSpc>
                <a:spcPct val="150000"/>
              </a:lnSpc>
              <a:defRPr/>
            </a:pPr>
            <a:endParaRPr lang="en-AU" altLang="en-US" sz="1400" dirty="0">
              <a:solidFill>
                <a:schemeClr val="tx2">
                  <a:lumMod val="65000"/>
                  <a:lumOff val="35000"/>
                </a:schemeClr>
              </a:solidFill>
            </a:endParaRPr>
          </a:p>
        </p:txBody>
      </p:sp>
      <p:sp>
        <p:nvSpPr>
          <p:cNvPr id="12291" name="Title 2"/>
          <p:cNvSpPr>
            <a:spLocks noGrp="1"/>
          </p:cNvSpPr>
          <p:nvPr>
            <p:ph type="title"/>
          </p:nvPr>
        </p:nvSpPr>
        <p:spPr>
          <a:xfrm>
            <a:off x="179388" y="331788"/>
            <a:ext cx="8856662" cy="720725"/>
          </a:xfrm>
        </p:spPr>
        <p:txBody>
          <a:bodyPr/>
          <a:lstStyle/>
          <a:p>
            <a:r>
              <a:rPr lang="en-AU" altLang="en-US" sz="3600" dirty="0"/>
              <a:t>Speaking From Experience</a:t>
            </a:r>
          </a:p>
        </p:txBody>
      </p:sp>
    </p:spTree>
    <p:extLst>
      <p:ext uri="{BB962C8B-B14F-4D97-AF65-F5344CB8AC3E}">
        <p14:creationId xmlns:p14="http://schemas.microsoft.com/office/powerpoint/2010/main" val="3164381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Our First Three Years of Service</a:t>
            </a:r>
            <a:endParaRPr lang="en-AU" dirty="0"/>
          </a:p>
        </p:txBody>
      </p:sp>
      <p:pic>
        <p:nvPicPr>
          <p:cNvPr id="5" name="Picture 4" descr="Included in this section is a table showing a general increase in outposts, high and low-intensity services, and self-referrals. Alternatively, in the third year, IMHA ran 155 information sessions compared to 229 in the first year, and had less participants. ">
            <a:extLst>
              <a:ext uri="{FF2B5EF4-FFF2-40B4-BE49-F238E27FC236}">
                <a16:creationId xmlns:a16="http://schemas.microsoft.com/office/drawing/2014/main" id="{A280AC37-E851-4AEF-ABD0-782312BD5878}"/>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1556792"/>
            <a:ext cx="7632848" cy="4392487"/>
          </a:xfrm>
          <a:prstGeom prst="rect">
            <a:avLst/>
          </a:prstGeom>
          <a:noFill/>
          <a:ln>
            <a:noFill/>
          </a:ln>
        </p:spPr>
      </p:pic>
    </p:spTree>
    <p:extLst>
      <p:ext uri="{BB962C8B-B14F-4D97-AF65-F5344CB8AC3E}">
        <p14:creationId xmlns:p14="http://schemas.microsoft.com/office/powerpoint/2010/main" val="2747492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Our First Three Years of Service, cont.</a:t>
            </a:r>
            <a:endParaRPr lang="en-AU" dirty="0"/>
          </a:p>
        </p:txBody>
      </p:sp>
      <p:pic>
        <p:nvPicPr>
          <p:cNvPr id="5" name="Picture 4" descr="The graphic shows that the majority of consumers were aged between 41 and 50 years old in the third year, which differed from the first and second year, where the majority of consumers were aged between 31 and 40. &#10;Likewise, 52.8% of consumers identified as male, whilst 46.9% identified as female in the past year. &#10;Further, 18.1% of consumers that IMHA provided service to were from overseas, whilst in the first year that percentage was only 17.6%. &#10;The percentage of consumers who identify as Aboriginal or as both Aboriginal and Torres Strait Islander has increased slightly from previous years to constitute 3.6% and 0.7% respectively. &#10;Furthermore, 75% of consumers are located in major cities, whilst 15.8% were located in Inner Regional Australia, and 2.4% live in Outer regional Australia. &#10;">
            <a:extLst>
              <a:ext uri="{FF2B5EF4-FFF2-40B4-BE49-F238E27FC236}">
                <a16:creationId xmlns:a16="http://schemas.microsoft.com/office/drawing/2014/main" id="{35D4654A-DC90-461E-812A-FE31DCF2A6E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9672" y="1196752"/>
            <a:ext cx="5412516" cy="5544616"/>
          </a:xfrm>
          <a:prstGeom prst="rect">
            <a:avLst/>
          </a:prstGeom>
          <a:noFill/>
          <a:ln>
            <a:noFill/>
          </a:ln>
        </p:spPr>
      </p:pic>
    </p:spTree>
    <p:extLst>
      <p:ext uri="{BB962C8B-B14F-4D97-AF65-F5344CB8AC3E}">
        <p14:creationId xmlns:p14="http://schemas.microsoft.com/office/powerpoint/2010/main" val="14838785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Our First Three Years of Service, cont.</a:t>
            </a:r>
            <a:endParaRPr lang="en-AU" dirty="0"/>
          </a:p>
        </p:txBody>
      </p:sp>
      <p:pic>
        <p:nvPicPr>
          <p:cNvPr id="5" name="Picture 4" descr="Th following graphic shows the main issues that consumers requested advocacy for. The categories include; participation in decisions; medication changes; discharge planning; and mental health systems. In the first year, only participation and decisions and medication changes were featured at 22.9% and 20.1% respectively. In the third year 18.2% of consumers sought advocacy for participation in decisions, 19.3% sought advocacy for medication changes, 25.7% sought advocacy for discharge planning, and 19.3% sought advocacy for mental health systems. ">
            <a:extLst>
              <a:ext uri="{FF2B5EF4-FFF2-40B4-BE49-F238E27FC236}">
                <a16:creationId xmlns:a16="http://schemas.microsoft.com/office/drawing/2014/main" id="{5B126D35-1506-4782-98FE-8555C04E962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268760"/>
            <a:ext cx="7488832" cy="4608512"/>
          </a:xfrm>
          <a:prstGeom prst="rect">
            <a:avLst/>
          </a:prstGeom>
          <a:noFill/>
          <a:ln>
            <a:noFill/>
          </a:ln>
        </p:spPr>
      </p:pic>
    </p:spTree>
    <p:extLst>
      <p:ext uri="{BB962C8B-B14F-4D97-AF65-F5344CB8AC3E}">
        <p14:creationId xmlns:p14="http://schemas.microsoft.com/office/powerpoint/2010/main" val="3205799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Our First Three Years of Service - Themes</a:t>
            </a:r>
            <a:endParaRPr lang="en-AU" dirty="0"/>
          </a:p>
        </p:txBody>
      </p:sp>
      <p:sp>
        <p:nvSpPr>
          <p:cNvPr id="4" name="Text Placeholder 1">
            <a:extLst>
              <a:ext uri="{FF2B5EF4-FFF2-40B4-BE49-F238E27FC236}">
                <a16:creationId xmlns:a16="http://schemas.microsoft.com/office/drawing/2014/main" id="{48BA67EE-D73E-42C3-A8BA-1B4E52D3033F}"/>
              </a:ext>
            </a:extLst>
          </p:cNvPr>
          <p:cNvSpPr>
            <a:spLocks noGrp="1"/>
          </p:cNvSpPr>
          <p:nvPr>
            <p:ph type="body" idx="4294967295"/>
          </p:nvPr>
        </p:nvSpPr>
        <p:spPr>
          <a:xfrm>
            <a:off x="468313" y="1268413"/>
            <a:ext cx="8208962" cy="5400675"/>
          </a:xfrm>
        </p:spPr>
        <p:txBody>
          <a:bodyPr/>
          <a:lstStyle/>
          <a:p>
            <a:pPr marL="0" indent="0">
              <a:lnSpc>
                <a:spcPct val="100000"/>
              </a:lnSpc>
              <a:defRPr/>
            </a:pPr>
            <a:r>
              <a:rPr lang="en-AU" sz="2000" u="sng" kern="1200" dirty="0">
                <a:ea typeface="ＭＳ Ｐゴシック" charset="0"/>
              </a:rPr>
              <a:t>Access to consumers by advocates and Communication restrictions</a:t>
            </a:r>
            <a:r>
              <a:rPr lang="en-AU" sz="2000" kern="1200" dirty="0">
                <a:ea typeface="ＭＳ Ｐゴシック" charset="0"/>
              </a:rPr>
              <a:t> </a:t>
            </a:r>
          </a:p>
          <a:p>
            <a:pPr lvl="1">
              <a:lnSpc>
                <a:spcPct val="150000"/>
              </a:lnSpc>
              <a:buFontTx/>
              <a:buChar char="•"/>
              <a:defRPr/>
            </a:pPr>
            <a:r>
              <a:rPr lang="en-AU" sz="2000" dirty="0">
                <a:solidFill>
                  <a:schemeClr val="tx2">
                    <a:lumMod val="65000"/>
                    <a:lumOff val="35000"/>
                  </a:schemeClr>
                </a:solidFill>
              </a:rPr>
              <a:t>Restrictions on use of mobile phones</a:t>
            </a:r>
          </a:p>
          <a:p>
            <a:pPr lvl="1">
              <a:lnSpc>
                <a:spcPct val="150000"/>
              </a:lnSpc>
              <a:buFontTx/>
              <a:buChar char="•"/>
              <a:defRPr/>
            </a:pPr>
            <a:r>
              <a:rPr lang="en-AU" sz="2000" dirty="0">
                <a:solidFill>
                  <a:schemeClr val="tx2">
                    <a:lumMod val="65000"/>
                    <a:lumOff val="35000"/>
                  </a:schemeClr>
                </a:solidFill>
              </a:rPr>
              <a:t>Lack of privacy in communal areas (patient phones)</a:t>
            </a:r>
          </a:p>
          <a:p>
            <a:pPr lvl="1">
              <a:lnSpc>
                <a:spcPct val="150000"/>
              </a:lnSpc>
              <a:buFontTx/>
              <a:buChar char="•"/>
              <a:defRPr/>
            </a:pPr>
            <a:r>
              <a:rPr lang="en-AU" sz="2000" dirty="0">
                <a:solidFill>
                  <a:schemeClr val="tx2">
                    <a:lumMod val="65000"/>
                    <a:lumOff val="35000"/>
                  </a:schemeClr>
                </a:solidFill>
              </a:rPr>
              <a:t>Difficulty with staff assisting consumers</a:t>
            </a:r>
          </a:p>
          <a:p>
            <a:pPr marL="0" indent="0">
              <a:lnSpc>
                <a:spcPct val="100000"/>
              </a:lnSpc>
              <a:defRPr/>
            </a:pPr>
            <a:endParaRPr lang="en-AU" sz="2000" kern="1200" dirty="0">
              <a:ea typeface="ＭＳ Ｐゴシック" charset="0"/>
            </a:endParaRPr>
          </a:p>
          <a:p>
            <a:pPr marL="0" indent="0">
              <a:lnSpc>
                <a:spcPct val="100000"/>
              </a:lnSpc>
              <a:defRPr/>
            </a:pPr>
            <a:r>
              <a:rPr lang="en-AU" sz="2000" u="sng" kern="1200" dirty="0">
                <a:ea typeface="ＭＳ Ｐゴシック" charset="0"/>
              </a:rPr>
              <a:t>Safety</a:t>
            </a:r>
          </a:p>
          <a:p>
            <a:pPr lvl="1">
              <a:lnSpc>
                <a:spcPct val="150000"/>
              </a:lnSpc>
              <a:buFontTx/>
              <a:buChar char="•"/>
              <a:defRPr/>
            </a:pPr>
            <a:r>
              <a:rPr lang="en-AU" sz="2000" dirty="0">
                <a:solidFill>
                  <a:schemeClr val="tx2">
                    <a:lumMod val="65000"/>
                    <a:lumOff val="35000"/>
                  </a:schemeClr>
                </a:solidFill>
              </a:rPr>
              <a:t>Use of force by security guards, physical/emotional impact</a:t>
            </a:r>
          </a:p>
          <a:p>
            <a:pPr lvl="1">
              <a:lnSpc>
                <a:spcPct val="150000"/>
              </a:lnSpc>
              <a:buFontTx/>
              <a:buChar char="•"/>
              <a:defRPr/>
            </a:pPr>
            <a:r>
              <a:rPr lang="en-AU" sz="2000" dirty="0">
                <a:solidFill>
                  <a:schemeClr val="tx2">
                    <a:lumMod val="65000"/>
                    <a:lumOff val="35000"/>
                  </a:schemeClr>
                </a:solidFill>
              </a:rPr>
              <a:t>DHHS Sexual Safety &amp; Family Violence policy not followed</a:t>
            </a:r>
          </a:p>
          <a:p>
            <a:pPr marL="0" indent="0">
              <a:lnSpc>
                <a:spcPct val="100000"/>
              </a:lnSpc>
              <a:defRPr/>
            </a:pPr>
            <a:endParaRPr lang="en-AU" sz="2000" kern="1200" dirty="0">
              <a:ea typeface="ＭＳ Ｐゴシック" charset="0"/>
            </a:endParaRPr>
          </a:p>
          <a:p>
            <a:pPr marL="0" indent="0">
              <a:lnSpc>
                <a:spcPct val="100000"/>
              </a:lnSpc>
              <a:defRPr/>
            </a:pPr>
            <a:r>
              <a:rPr lang="en-AU" sz="2000" u="sng" kern="1200" dirty="0">
                <a:ea typeface="ＭＳ Ｐゴシック" charset="0"/>
              </a:rPr>
              <a:t>Supported Decision Making</a:t>
            </a:r>
          </a:p>
          <a:p>
            <a:pPr lvl="1">
              <a:lnSpc>
                <a:spcPct val="150000"/>
              </a:lnSpc>
              <a:buFontTx/>
              <a:buChar char="•"/>
              <a:defRPr/>
            </a:pPr>
            <a:r>
              <a:rPr lang="en-AU" sz="2000" dirty="0">
                <a:solidFill>
                  <a:schemeClr val="tx2">
                    <a:lumMod val="65000"/>
                    <a:lumOff val="35000"/>
                  </a:schemeClr>
                </a:solidFill>
              </a:rPr>
              <a:t>SDM mechanisms are not integrated into MH service practice</a:t>
            </a:r>
          </a:p>
          <a:p>
            <a:pPr marL="0" indent="0">
              <a:lnSpc>
                <a:spcPct val="100000"/>
              </a:lnSpc>
              <a:defRPr/>
            </a:pPr>
            <a:endParaRPr lang="en-AU" sz="1400" kern="1200" dirty="0">
              <a:ea typeface="ＭＳ Ｐゴシック" charset="0"/>
            </a:endParaRPr>
          </a:p>
          <a:p>
            <a:pPr marL="0" indent="0">
              <a:lnSpc>
                <a:spcPct val="100000"/>
              </a:lnSpc>
              <a:defRPr/>
            </a:pPr>
            <a:endParaRPr lang="en-AU" sz="1400" dirty="0"/>
          </a:p>
        </p:txBody>
      </p:sp>
    </p:spTree>
    <p:extLst>
      <p:ext uri="{BB962C8B-B14F-4D97-AF65-F5344CB8AC3E}">
        <p14:creationId xmlns:p14="http://schemas.microsoft.com/office/powerpoint/2010/main" val="389940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Our First Three Years of Service – Themes, cont.</a:t>
            </a:r>
            <a:endParaRPr lang="en-AU" dirty="0"/>
          </a:p>
        </p:txBody>
      </p:sp>
      <p:sp>
        <p:nvSpPr>
          <p:cNvPr id="4" name="Text Placeholder 1">
            <a:extLst>
              <a:ext uri="{FF2B5EF4-FFF2-40B4-BE49-F238E27FC236}">
                <a16:creationId xmlns:a16="http://schemas.microsoft.com/office/drawing/2014/main" id="{48BA67EE-D73E-42C3-A8BA-1B4E52D3033F}"/>
              </a:ext>
            </a:extLst>
          </p:cNvPr>
          <p:cNvSpPr>
            <a:spLocks noGrp="1"/>
          </p:cNvSpPr>
          <p:nvPr>
            <p:ph type="body" idx="4294967295"/>
          </p:nvPr>
        </p:nvSpPr>
        <p:spPr>
          <a:xfrm>
            <a:off x="468313" y="1268413"/>
            <a:ext cx="8208962" cy="5400675"/>
          </a:xfrm>
        </p:spPr>
        <p:txBody>
          <a:bodyPr/>
          <a:lstStyle/>
          <a:p>
            <a:pPr marL="0" indent="0">
              <a:lnSpc>
                <a:spcPct val="100000"/>
              </a:lnSpc>
              <a:defRPr/>
            </a:pPr>
            <a:r>
              <a:rPr lang="en-AU" sz="2000" u="sng" kern="1200" dirty="0">
                <a:ea typeface="ＭＳ Ｐゴシック" charset="0"/>
              </a:rPr>
              <a:t>Rights</a:t>
            </a:r>
          </a:p>
          <a:p>
            <a:pPr lvl="1">
              <a:buFont typeface="Arial" panose="020B0604020202020204" pitchFamily="34" charset="0"/>
              <a:buChar char="•"/>
              <a:defRPr/>
            </a:pPr>
            <a:r>
              <a:rPr lang="en-AU" sz="2000" dirty="0">
                <a:solidFill>
                  <a:schemeClr val="tx2">
                    <a:lumMod val="65000"/>
                    <a:lumOff val="35000"/>
                  </a:schemeClr>
                </a:solidFill>
              </a:rPr>
              <a:t>Not being advised on an order, nor how meet criteria</a:t>
            </a:r>
          </a:p>
          <a:p>
            <a:pPr lvl="1">
              <a:buFont typeface="Arial" panose="020B0604020202020204" pitchFamily="34" charset="0"/>
              <a:buChar char="•"/>
              <a:defRPr/>
            </a:pPr>
            <a:r>
              <a:rPr lang="en-AU" sz="2000" dirty="0">
                <a:solidFill>
                  <a:schemeClr val="tx2">
                    <a:lumMod val="65000"/>
                    <a:lumOff val="35000"/>
                  </a:schemeClr>
                </a:solidFill>
              </a:rPr>
              <a:t>Voluntary – coercive practices, for example regarding leave</a:t>
            </a:r>
          </a:p>
          <a:p>
            <a:pPr lvl="1">
              <a:buFont typeface="Arial" panose="020B0604020202020204" pitchFamily="34" charset="0"/>
              <a:buChar char="•"/>
              <a:defRPr/>
            </a:pPr>
            <a:r>
              <a:rPr lang="en-AU" sz="2000" dirty="0">
                <a:solidFill>
                  <a:schemeClr val="tx2">
                    <a:lumMod val="65000"/>
                    <a:lumOff val="35000"/>
                  </a:schemeClr>
                </a:solidFill>
              </a:rPr>
              <a:t>No provision of information about treatment plans, told would be made compulsory if leave requested</a:t>
            </a:r>
          </a:p>
          <a:p>
            <a:pPr marL="0" indent="0">
              <a:lnSpc>
                <a:spcPct val="100000"/>
              </a:lnSpc>
              <a:defRPr/>
            </a:pPr>
            <a:endParaRPr lang="en-AU" sz="2000" kern="1200" dirty="0">
              <a:ea typeface="ＭＳ Ｐゴシック" charset="0"/>
            </a:endParaRPr>
          </a:p>
          <a:p>
            <a:pPr marL="0" indent="0">
              <a:lnSpc>
                <a:spcPct val="100000"/>
              </a:lnSpc>
              <a:defRPr/>
            </a:pPr>
            <a:r>
              <a:rPr lang="en-AU" sz="2000" u="sng" kern="1200" dirty="0">
                <a:ea typeface="ＭＳ Ｐゴシック" charset="0"/>
              </a:rPr>
              <a:t>Leave</a:t>
            </a:r>
          </a:p>
          <a:p>
            <a:pPr lvl="1">
              <a:lnSpc>
                <a:spcPct val="100000"/>
              </a:lnSpc>
              <a:buFont typeface="Arial" panose="020B0604020202020204" pitchFamily="34" charset="0"/>
              <a:buChar char="•"/>
              <a:defRPr/>
            </a:pPr>
            <a:r>
              <a:rPr lang="en-AU" sz="2000" dirty="0">
                <a:solidFill>
                  <a:schemeClr val="tx2">
                    <a:lumMod val="65000"/>
                    <a:lumOff val="35000"/>
                  </a:schemeClr>
                </a:solidFill>
              </a:rPr>
              <a:t>Standard approaches to leave, not considering individual needs</a:t>
            </a:r>
          </a:p>
          <a:p>
            <a:pPr lvl="1">
              <a:lnSpc>
                <a:spcPct val="100000"/>
              </a:lnSpc>
              <a:buFont typeface="Arial" panose="020B0604020202020204" pitchFamily="34" charset="0"/>
              <a:buChar char="•"/>
              <a:defRPr/>
            </a:pPr>
            <a:r>
              <a:rPr lang="en-AU" sz="2000" dirty="0">
                <a:solidFill>
                  <a:schemeClr val="tx2">
                    <a:lumMod val="65000"/>
                    <a:lumOff val="35000"/>
                  </a:schemeClr>
                </a:solidFill>
              </a:rPr>
              <a:t>Leave rules not explained, punitive responses when rules are breached</a:t>
            </a:r>
          </a:p>
          <a:p>
            <a:pPr lvl="1">
              <a:lnSpc>
                <a:spcPct val="100000"/>
              </a:lnSpc>
              <a:buFont typeface="Arial" panose="020B0604020202020204" pitchFamily="34" charset="0"/>
              <a:buChar char="•"/>
              <a:defRPr/>
            </a:pPr>
            <a:r>
              <a:rPr lang="en-AU" sz="2000" dirty="0">
                <a:solidFill>
                  <a:schemeClr val="tx2">
                    <a:lumMod val="65000"/>
                    <a:lumOff val="35000"/>
                  </a:schemeClr>
                </a:solidFill>
              </a:rPr>
              <a:t>Limited access to escorted leave due to staff shortages</a:t>
            </a:r>
          </a:p>
          <a:p>
            <a:pPr marL="0" indent="0">
              <a:lnSpc>
                <a:spcPct val="100000"/>
              </a:lnSpc>
              <a:defRPr/>
            </a:pPr>
            <a:endParaRPr lang="en-AU" sz="1200" kern="1200" dirty="0">
              <a:ea typeface="ＭＳ Ｐゴシック" charset="0"/>
            </a:endParaRPr>
          </a:p>
          <a:p>
            <a:pPr marL="0" indent="0">
              <a:lnSpc>
                <a:spcPct val="100000"/>
              </a:lnSpc>
              <a:defRPr/>
            </a:pPr>
            <a:endParaRPr lang="en-AU" sz="1200" dirty="0"/>
          </a:p>
        </p:txBody>
      </p:sp>
    </p:spTree>
    <p:extLst>
      <p:ext uri="{BB962C8B-B14F-4D97-AF65-F5344CB8AC3E}">
        <p14:creationId xmlns:p14="http://schemas.microsoft.com/office/powerpoint/2010/main" val="2132076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Issues with application of MHA relating to AOD</a:t>
            </a:r>
            <a:endParaRPr lang="en-AU" dirty="0"/>
          </a:p>
        </p:txBody>
      </p:sp>
      <p:sp>
        <p:nvSpPr>
          <p:cNvPr id="4" name="Text Placeholder 1">
            <a:extLst>
              <a:ext uri="{FF2B5EF4-FFF2-40B4-BE49-F238E27FC236}">
                <a16:creationId xmlns:a16="http://schemas.microsoft.com/office/drawing/2014/main" id="{99A22F30-9B27-422C-A0A0-08D0B181F795}"/>
              </a:ext>
            </a:extLst>
          </p:cNvPr>
          <p:cNvSpPr>
            <a:spLocks noGrp="1"/>
          </p:cNvSpPr>
          <p:nvPr>
            <p:ph type="body" idx="4294967295"/>
          </p:nvPr>
        </p:nvSpPr>
        <p:spPr>
          <a:xfrm>
            <a:off x="447436" y="1556792"/>
            <a:ext cx="8496175" cy="5400675"/>
          </a:xfrm>
        </p:spPr>
        <p:txBody>
          <a:bodyPr/>
          <a:lstStyle/>
          <a:p>
            <a:pPr lvl="1">
              <a:lnSpc>
                <a:spcPct val="150000"/>
              </a:lnSpc>
              <a:buFont typeface="Arial" panose="020B0604020202020204" pitchFamily="34" charset="0"/>
              <a:buChar char="•"/>
              <a:defRPr/>
            </a:pPr>
            <a:r>
              <a:rPr lang="en-AU" sz="2400" dirty="0">
                <a:solidFill>
                  <a:schemeClr val="tx2">
                    <a:lumMod val="65000"/>
                    <a:lumOff val="35000"/>
                  </a:schemeClr>
                </a:solidFill>
              </a:rPr>
              <a:t>MHA potentially utilised to prevent access to AOD</a:t>
            </a:r>
          </a:p>
          <a:p>
            <a:pPr lvl="1">
              <a:lnSpc>
                <a:spcPct val="150000"/>
              </a:lnSpc>
              <a:buFont typeface="Arial" panose="020B0604020202020204" pitchFamily="34" charset="0"/>
              <a:buChar char="•"/>
              <a:defRPr/>
            </a:pPr>
            <a:r>
              <a:rPr lang="en-AU" sz="2400" dirty="0">
                <a:solidFill>
                  <a:schemeClr val="tx2">
                    <a:lumMod val="65000"/>
                    <a:lumOff val="35000"/>
                  </a:schemeClr>
                </a:solidFill>
              </a:rPr>
              <a:t>Limited availability of supports for AOD issues in acute units</a:t>
            </a:r>
          </a:p>
          <a:p>
            <a:pPr lvl="1">
              <a:lnSpc>
                <a:spcPct val="150000"/>
              </a:lnSpc>
              <a:buFont typeface="Arial" panose="020B0604020202020204" pitchFamily="34" charset="0"/>
              <a:buChar char="•"/>
              <a:defRPr/>
            </a:pPr>
            <a:r>
              <a:rPr lang="en-AU" sz="2400" dirty="0">
                <a:solidFill>
                  <a:schemeClr val="tx2">
                    <a:lumMod val="65000"/>
                    <a:lumOff val="35000"/>
                  </a:schemeClr>
                </a:solidFill>
              </a:rPr>
              <a:t>Limited availability of non-medication related support in acute units (psychosocial)</a:t>
            </a:r>
          </a:p>
          <a:p>
            <a:pPr lvl="1">
              <a:lnSpc>
                <a:spcPct val="150000"/>
              </a:lnSpc>
              <a:buFont typeface="Arial" panose="020B0604020202020204" pitchFamily="34" charset="0"/>
              <a:buChar char="•"/>
              <a:defRPr/>
            </a:pPr>
            <a:r>
              <a:rPr lang="en-AU" sz="2400" dirty="0">
                <a:solidFill>
                  <a:schemeClr val="tx2">
                    <a:lumMod val="65000"/>
                    <a:lumOff val="35000"/>
                  </a:schemeClr>
                </a:solidFill>
              </a:rPr>
              <a:t>Lack of AOD peer workers in acute units</a:t>
            </a:r>
          </a:p>
          <a:p>
            <a:pPr lvl="1">
              <a:lnSpc>
                <a:spcPct val="150000"/>
              </a:lnSpc>
              <a:buFont typeface="Arial" panose="020B0604020202020204" pitchFamily="34" charset="0"/>
              <a:buChar char="•"/>
              <a:defRPr/>
            </a:pPr>
            <a:r>
              <a:rPr lang="en-AU" sz="2400" dirty="0">
                <a:solidFill>
                  <a:schemeClr val="tx2">
                    <a:lumMod val="65000"/>
                    <a:lumOff val="35000"/>
                  </a:schemeClr>
                </a:solidFill>
              </a:rPr>
              <a:t>Punitive approaches to drug use (leave cancellation, restrictive interventions)</a:t>
            </a:r>
          </a:p>
          <a:p>
            <a:pPr marL="171450" indent="-171450">
              <a:lnSpc>
                <a:spcPct val="100000"/>
              </a:lnSpc>
              <a:buFontTx/>
              <a:buChar char="-"/>
              <a:defRPr/>
            </a:pPr>
            <a:endParaRPr lang="en-AU" sz="1600" kern="1200" dirty="0">
              <a:ea typeface="ＭＳ Ｐゴシック" charset="0"/>
            </a:endParaRPr>
          </a:p>
          <a:p>
            <a:pPr marL="0" indent="0">
              <a:lnSpc>
                <a:spcPct val="100000"/>
              </a:lnSpc>
              <a:defRPr/>
            </a:pPr>
            <a:endParaRPr lang="en-AU" sz="1600" dirty="0"/>
          </a:p>
        </p:txBody>
      </p:sp>
    </p:spTree>
    <p:extLst>
      <p:ext uri="{BB962C8B-B14F-4D97-AF65-F5344CB8AC3E}">
        <p14:creationId xmlns:p14="http://schemas.microsoft.com/office/powerpoint/2010/main" val="26106380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Issues with application of MHA relating to AOD</a:t>
            </a:r>
            <a:endParaRPr lang="en-AU" dirty="0"/>
          </a:p>
        </p:txBody>
      </p:sp>
      <p:sp>
        <p:nvSpPr>
          <p:cNvPr id="4" name="Text Placeholder 1">
            <a:extLst>
              <a:ext uri="{FF2B5EF4-FFF2-40B4-BE49-F238E27FC236}">
                <a16:creationId xmlns:a16="http://schemas.microsoft.com/office/drawing/2014/main" id="{99A22F30-9B27-422C-A0A0-08D0B181F795}"/>
              </a:ext>
            </a:extLst>
          </p:cNvPr>
          <p:cNvSpPr>
            <a:spLocks noGrp="1"/>
          </p:cNvSpPr>
          <p:nvPr>
            <p:ph type="body" idx="4294967295"/>
          </p:nvPr>
        </p:nvSpPr>
        <p:spPr>
          <a:xfrm>
            <a:off x="447436" y="1628800"/>
            <a:ext cx="8496175" cy="5400675"/>
          </a:xfrm>
        </p:spPr>
        <p:txBody>
          <a:bodyPr/>
          <a:lstStyle/>
          <a:p>
            <a:pPr lvl="1">
              <a:lnSpc>
                <a:spcPct val="150000"/>
              </a:lnSpc>
              <a:buFont typeface="Arial" panose="020B0604020202020204" pitchFamily="34" charset="0"/>
              <a:buChar char="•"/>
              <a:defRPr/>
            </a:pPr>
            <a:r>
              <a:rPr lang="en-AU" sz="2400" dirty="0">
                <a:solidFill>
                  <a:schemeClr val="tx2">
                    <a:lumMod val="65000"/>
                    <a:lumOff val="35000"/>
                  </a:schemeClr>
                </a:solidFill>
              </a:rPr>
              <a:t>Limited consideration of harm minimisation strategies (different framework to mental health)</a:t>
            </a:r>
          </a:p>
          <a:p>
            <a:pPr lvl="1">
              <a:lnSpc>
                <a:spcPct val="150000"/>
              </a:lnSpc>
              <a:buFont typeface="Arial" panose="020B0604020202020204" pitchFamily="34" charset="0"/>
              <a:buChar char="•"/>
              <a:defRPr/>
            </a:pPr>
            <a:r>
              <a:rPr lang="en-AU" sz="2400" dirty="0">
                <a:solidFill>
                  <a:schemeClr val="tx2">
                    <a:lumMod val="65000"/>
                    <a:lumOff val="35000"/>
                  </a:schemeClr>
                </a:solidFill>
              </a:rPr>
              <a:t>MHA use as easier than AOD legislation</a:t>
            </a:r>
          </a:p>
          <a:p>
            <a:pPr lvl="1">
              <a:lnSpc>
                <a:spcPct val="150000"/>
              </a:lnSpc>
              <a:buFont typeface="Arial" panose="020B0604020202020204" pitchFamily="34" charset="0"/>
              <a:buChar char="•"/>
              <a:defRPr/>
            </a:pPr>
            <a:r>
              <a:rPr lang="en-AU" sz="2400" dirty="0">
                <a:solidFill>
                  <a:schemeClr val="tx2">
                    <a:lumMod val="65000"/>
                    <a:lumOff val="35000"/>
                  </a:schemeClr>
                </a:solidFill>
              </a:rPr>
              <a:t>Limited access to AOD services (limited services, waiting lists, barriers for people with MH issues)</a:t>
            </a:r>
          </a:p>
          <a:p>
            <a:pPr lvl="1">
              <a:lnSpc>
                <a:spcPct val="150000"/>
              </a:lnSpc>
              <a:buFont typeface="Arial" panose="020B0604020202020204" pitchFamily="34" charset="0"/>
              <a:buChar char="•"/>
              <a:defRPr/>
            </a:pPr>
            <a:r>
              <a:rPr lang="en-AU" sz="2400" dirty="0">
                <a:solidFill>
                  <a:schemeClr val="tx2">
                    <a:lumMod val="65000"/>
                    <a:lumOff val="35000"/>
                  </a:schemeClr>
                </a:solidFill>
              </a:rPr>
              <a:t>Tendency to respond to ‘issue’ or ‘label’ rather than the whole person, siloed response</a:t>
            </a:r>
          </a:p>
          <a:p>
            <a:pPr marL="171450" indent="-171450">
              <a:lnSpc>
                <a:spcPct val="100000"/>
              </a:lnSpc>
              <a:buFontTx/>
              <a:buChar char="-"/>
              <a:defRPr/>
            </a:pPr>
            <a:endParaRPr lang="en-AU" sz="1200" kern="1200" dirty="0">
              <a:ea typeface="ＭＳ Ｐゴシック" charset="0"/>
            </a:endParaRPr>
          </a:p>
          <a:p>
            <a:pPr marL="0" indent="0">
              <a:lnSpc>
                <a:spcPct val="100000"/>
              </a:lnSpc>
              <a:defRPr/>
            </a:pPr>
            <a:endParaRPr lang="en-AU" sz="1200" dirty="0"/>
          </a:p>
        </p:txBody>
      </p:sp>
    </p:spTree>
    <p:extLst>
      <p:ext uri="{BB962C8B-B14F-4D97-AF65-F5344CB8AC3E}">
        <p14:creationId xmlns:p14="http://schemas.microsoft.com/office/powerpoint/2010/main" val="1521293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4294967295"/>
          </p:nvPr>
        </p:nvSpPr>
        <p:spPr>
          <a:xfrm>
            <a:off x="468313" y="1268413"/>
            <a:ext cx="8208962" cy="5400675"/>
          </a:xfrm>
        </p:spPr>
        <p:txBody>
          <a:bodyPr/>
          <a:lstStyle/>
          <a:p>
            <a:pPr marL="0" indent="0">
              <a:defRPr/>
            </a:pPr>
            <a:endParaRPr lang="en-AU" dirty="0"/>
          </a:p>
          <a:p>
            <a:pPr marL="0" indent="0">
              <a:defRPr/>
            </a:pPr>
            <a:r>
              <a:rPr lang="en-AU" dirty="0"/>
              <a:t> </a:t>
            </a:r>
            <a:r>
              <a:rPr lang="en-AU" sz="2800" b="1" u="sng" dirty="0">
                <a:solidFill>
                  <a:schemeClr val="tx2">
                    <a:lumMod val="65000"/>
                    <a:lumOff val="35000"/>
                  </a:schemeClr>
                </a:solidFill>
              </a:rPr>
              <a:t>Is the person: </a:t>
            </a:r>
          </a:p>
          <a:p>
            <a:pPr>
              <a:lnSpc>
                <a:spcPct val="100000"/>
              </a:lnSpc>
              <a:spcBef>
                <a:spcPts val="1200"/>
              </a:spcBef>
              <a:spcAft>
                <a:spcPts val="1200"/>
              </a:spcAft>
              <a:buFont typeface="Arial" panose="020B0604020202020204" pitchFamily="34" charset="0"/>
              <a:buChar char="•"/>
              <a:defRPr/>
            </a:pPr>
            <a:r>
              <a:rPr lang="en-AU" sz="2800" dirty="0">
                <a:solidFill>
                  <a:schemeClr val="tx2">
                    <a:lumMod val="65000"/>
                    <a:lumOff val="35000"/>
                  </a:schemeClr>
                </a:solidFill>
              </a:rPr>
              <a:t>on a </a:t>
            </a:r>
            <a:r>
              <a:rPr lang="en-AU" sz="2800" b="1" dirty="0">
                <a:solidFill>
                  <a:schemeClr val="tx2">
                    <a:lumMod val="65000"/>
                    <a:lumOff val="35000"/>
                  </a:schemeClr>
                </a:solidFill>
              </a:rPr>
              <a:t>compulsory treatment order?</a:t>
            </a:r>
          </a:p>
          <a:p>
            <a:pPr>
              <a:lnSpc>
                <a:spcPct val="100000"/>
              </a:lnSpc>
              <a:spcBef>
                <a:spcPts val="1200"/>
              </a:spcBef>
              <a:spcAft>
                <a:spcPts val="1200"/>
              </a:spcAft>
              <a:buFont typeface="Arial" panose="020B0604020202020204" pitchFamily="34" charset="0"/>
              <a:buChar char="•"/>
              <a:defRPr/>
            </a:pPr>
            <a:r>
              <a:rPr lang="en-AU" sz="2800" dirty="0">
                <a:solidFill>
                  <a:schemeClr val="tx2">
                    <a:lumMod val="65000"/>
                    <a:lumOff val="35000"/>
                  </a:schemeClr>
                </a:solidFill>
              </a:rPr>
              <a:t>needing advocacy around an issue to do with their </a:t>
            </a:r>
            <a:r>
              <a:rPr lang="en-AU" sz="2800" b="1" dirty="0">
                <a:solidFill>
                  <a:schemeClr val="tx2">
                    <a:lumMod val="65000"/>
                    <a:lumOff val="35000"/>
                  </a:schemeClr>
                </a:solidFill>
              </a:rPr>
              <a:t>mental health assessment, treatment and recovery?</a:t>
            </a:r>
          </a:p>
          <a:p>
            <a:pPr>
              <a:lnSpc>
                <a:spcPct val="100000"/>
              </a:lnSpc>
              <a:spcBef>
                <a:spcPts val="1200"/>
              </a:spcBef>
              <a:spcAft>
                <a:spcPts val="1200"/>
              </a:spcAft>
              <a:buFont typeface="Arial" panose="020B0604020202020204" pitchFamily="34" charset="0"/>
              <a:buChar char="•"/>
              <a:defRPr/>
            </a:pPr>
            <a:r>
              <a:rPr lang="en-AU" sz="2800" dirty="0">
                <a:solidFill>
                  <a:schemeClr val="tx2">
                    <a:lumMod val="65000"/>
                    <a:lumOff val="35000"/>
                  </a:schemeClr>
                </a:solidFill>
              </a:rPr>
              <a:t>needing </a:t>
            </a:r>
            <a:r>
              <a:rPr lang="en-AU" sz="2800" b="1" dirty="0">
                <a:solidFill>
                  <a:schemeClr val="tx2">
                    <a:lumMod val="65000"/>
                    <a:lumOff val="35000"/>
                  </a:schemeClr>
                </a:solidFill>
              </a:rPr>
              <a:t>issue-specific, time limited advocacy</a:t>
            </a:r>
            <a:r>
              <a:rPr lang="en-AU" sz="2800" dirty="0">
                <a:solidFill>
                  <a:schemeClr val="tx2">
                    <a:lumMod val="65000"/>
                    <a:lumOff val="35000"/>
                  </a:schemeClr>
                </a:solidFill>
              </a:rPr>
              <a:t> – not ongoing support?</a:t>
            </a:r>
          </a:p>
          <a:p>
            <a:pPr marL="0" indent="0">
              <a:defRPr/>
            </a:pPr>
            <a:endParaRPr lang="en-AU" b="1" dirty="0"/>
          </a:p>
          <a:p>
            <a:pPr marL="0" indent="0">
              <a:defRPr/>
            </a:pPr>
            <a:endParaRPr lang="en-AU" dirty="0"/>
          </a:p>
        </p:txBody>
      </p:sp>
      <p:sp>
        <p:nvSpPr>
          <p:cNvPr id="16387" name="Title 2"/>
          <p:cNvSpPr>
            <a:spLocks noGrp="1"/>
          </p:cNvSpPr>
          <p:nvPr>
            <p:ph type="title"/>
          </p:nvPr>
        </p:nvSpPr>
        <p:spPr>
          <a:xfrm>
            <a:off x="468313" y="331788"/>
            <a:ext cx="8424862" cy="720725"/>
          </a:xfrm>
        </p:spPr>
        <p:txBody>
          <a:bodyPr/>
          <a:lstStyle/>
          <a:p>
            <a:r>
              <a:rPr lang="en-AU" altLang="en-US" sz="3600"/>
              <a:t>IMHA :Thinking about making a referral?</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Placeholder 1"/>
          <p:cNvSpPr>
            <a:spLocks noGrp="1"/>
          </p:cNvSpPr>
          <p:nvPr>
            <p:ph type="body" idx="4294967295"/>
          </p:nvPr>
        </p:nvSpPr>
        <p:spPr>
          <a:xfrm>
            <a:off x="674688" y="1412875"/>
            <a:ext cx="6408737" cy="4968875"/>
          </a:xfrm>
        </p:spPr>
        <p:txBody>
          <a:bodyPr/>
          <a:lstStyle/>
          <a:p>
            <a:pPr>
              <a:buFontTx/>
              <a:buChar char="•"/>
            </a:pPr>
            <a:endParaRPr lang="en-AU" altLang="en-US" sz="2000"/>
          </a:p>
          <a:p>
            <a:endParaRPr lang="en-AU" altLang="en-US"/>
          </a:p>
        </p:txBody>
      </p:sp>
      <p:sp>
        <p:nvSpPr>
          <p:cNvPr id="23555" name="Title 2"/>
          <p:cNvSpPr>
            <a:spLocks noGrp="1"/>
          </p:cNvSpPr>
          <p:nvPr>
            <p:ph type="title"/>
          </p:nvPr>
        </p:nvSpPr>
        <p:spPr>
          <a:xfrm>
            <a:off x="468313" y="331788"/>
            <a:ext cx="8229600" cy="720725"/>
          </a:xfrm>
        </p:spPr>
        <p:txBody>
          <a:bodyPr/>
          <a:lstStyle/>
          <a:p>
            <a:r>
              <a:rPr lang="en-US" altLang="en-US" sz="3600"/>
              <a:t>IMHA: what we look like</a:t>
            </a:r>
            <a:endParaRPr lang="en-AU" altLang="en-US" sz="3600"/>
          </a:p>
        </p:txBody>
      </p:sp>
      <p:sp>
        <p:nvSpPr>
          <p:cNvPr id="2" name="Oval 1"/>
          <p:cNvSpPr/>
          <p:nvPr/>
        </p:nvSpPr>
        <p:spPr>
          <a:xfrm>
            <a:off x="1979613" y="1682750"/>
            <a:ext cx="1666875" cy="1630363"/>
          </a:xfrm>
          <a:prstGeom prst="ellipse">
            <a:avLst/>
          </a:prstGeom>
          <a:solidFill>
            <a:srgbClr val="FAEDCA"/>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AU" sz="1400" b="1" dirty="0">
                <a:solidFill>
                  <a:srgbClr val="FF9900"/>
                </a:solidFill>
              </a:rPr>
              <a:t>Melbourne</a:t>
            </a:r>
            <a:endParaRPr lang="en-AU" dirty="0"/>
          </a:p>
        </p:txBody>
      </p:sp>
      <p:sp>
        <p:nvSpPr>
          <p:cNvPr id="12" name="Oval 11"/>
          <p:cNvSpPr/>
          <p:nvPr/>
        </p:nvSpPr>
        <p:spPr>
          <a:xfrm>
            <a:off x="1423988" y="4506913"/>
            <a:ext cx="1657350" cy="1584325"/>
          </a:xfrm>
          <a:prstGeom prst="ellipse">
            <a:avLst/>
          </a:prstGeom>
          <a:solidFill>
            <a:srgbClr val="FAEDCA"/>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AU" sz="1400" b="1" dirty="0">
                <a:solidFill>
                  <a:srgbClr val="FF9900"/>
                </a:solidFill>
              </a:rPr>
              <a:t>Geelong</a:t>
            </a:r>
          </a:p>
        </p:txBody>
      </p:sp>
      <p:sp>
        <p:nvSpPr>
          <p:cNvPr id="13" name="Oval 12"/>
          <p:cNvSpPr/>
          <p:nvPr/>
        </p:nvSpPr>
        <p:spPr>
          <a:xfrm>
            <a:off x="3203575" y="4672013"/>
            <a:ext cx="1616075" cy="1584325"/>
          </a:xfrm>
          <a:prstGeom prst="ellipse">
            <a:avLst/>
          </a:prstGeom>
          <a:solidFill>
            <a:srgbClr val="FAEDCA"/>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AU" sz="1300" b="1" dirty="0">
                <a:solidFill>
                  <a:srgbClr val="FF9900"/>
                </a:solidFill>
              </a:rPr>
              <a:t>Dandenong</a:t>
            </a:r>
          </a:p>
        </p:txBody>
      </p:sp>
      <p:sp>
        <p:nvSpPr>
          <p:cNvPr id="11" name="Oval 10"/>
          <p:cNvSpPr/>
          <p:nvPr/>
        </p:nvSpPr>
        <p:spPr>
          <a:xfrm>
            <a:off x="755650" y="2919413"/>
            <a:ext cx="1655763" cy="1587500"/>
          </a:xfrm>
          <a:prstGeom prst="ellipse">
            <a:avLst/>
          </a:prstGeom>
          <a:solidFill>
            <a:srgbClr val="FAEDCA"/>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AU" sz="1400" b="1" dirty="0">
                <a:solidFill>
                  <a:srgbClr val="FF9900"/>
                </a:solidFill>
              </a:rPr>
              <a:t>Bendigo</a:t>
            </a:r>
            <a:endParaRPr lang="en-AU" dirty="0"/>
          </a:p>
        </p:txBody>
      </p:sp>
      <p:sp>
        <p:nvSpPr>
          <p:cNvPr id="14" name="Oval 13"/>
          <p:cNvSpPr/>
          <p:nvPr/>
        </p:nvSpPr>
        <p:spPr>
          <a:xfrm>
            <a:off x="4427538" y="3519488"/>
            <a:ext cx="1657350" cy="1584325"/>
          </a:xfrm>
          <a:prstGeom prst="ellipse">
            <a:avLst/>
          </a:prstGeom>
          <a:solidFill>
            <a:srgbClr val="FAEDCA"/>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AU" sz="1400" b="1" dirty="0">
                <a:solidFill>
                  <a:srgbClr val="FF9900"/>
                </a:solidFill>
              </a:rPr>
              <a:t>Consumer Consultant</a:t>
            </a:r>
          </a:p>
        </p:txBody>
      </p:sp>
      <p:sp>
        <p:nvSpPr>
          <p:cNvPr id="15" name="Oval 14"/>
          <p:cNvSpPr/>
          <p:nvPr/>
        </p:nvSpPr>
        <p:spPr>
          <a:xfrm>
            <a:off x="3749675" y="1874838"/>
            <a:ext cx="1666875" cy="1630362"/>
          </a:xfrm>
          <a:prstGeom prst="ellipse">
            <a:avLst/>
          </a:prstGeom>
          <a:solidFill>
            <a:srgbClr val="FAEDCA"/>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AU" sz="1400" b="1" dirty="0">
                <a:solidFill>
                  <a:srgbClr val="FF9900"/>
                </a:solidFill>
              </a:rPr>
              <a:t>Manager &amp; Admin Officer</a:t>
            </a:r>
            <a:endParaRPr lang="en-AU" dirty="0"/>
          </a:p>
        </p:txBody>
      </p:sp>
      <p:pic>
        <p:nvPicPr>
          <p:cNvPr id="23562"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18000" y="1778000"/>
            <a:ext cx="227013"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3"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7708" y="5382379"/>
            <a:ext cx="227012"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4" name="Picture 1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3575" y="3444875"/>
            <a:ext cx="227013"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5" name="Picture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6700" y="1992313"/>
            <a:ext cx="227013"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6" name="Picture 2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12913" y="1763713"/>
            <a:ext cx="227012"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7" name="Picture 2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7550" y="1849438"/>
            <a:ext cx="227013"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8" name="Picture 2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6463" y="3444875"/>
            <a:ext cx="227012"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1" name="Picture 2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05438" y="3595688"/>
            <a:ext cx="227012"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2" name="Picture 2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19603" y="5399882"/>
            <a:ext cx="227013"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3" name="Picture 2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28738" y="5167313"/>
            <a:ext cx="227012"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4" name="Picture 2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11688" y="5386388"/>
            <a:ext cx="227012"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5" name="Picture 2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18063" y="5322888"/>
            <a:ext cx="227012"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6" name="Picture 3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33613" y="1860550"/>
            <a:ext cx="227012"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5175" y="1820863"/>
            <a:ext cx="227013"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stretch>
            <a:fillRect/>
          </a:stretch>
        </p:blipFill>
        <p:spPr>
          <a:xfrm>
            <a:off x="2032760" y="2390629"/>
            <a:ext cx="231668" cy="451143"/>
          </a:xfrm>
          <a:prstGeom prst="rect">
            <a:avLst/>
          </a:prstGeom>
        </p:spPr>
      </p:pic>
      <p:pic>
        <p:nvPicPr>
          <p:cNvPr id="29" name="Picture 28"/>
          <p:cNvPicPr/>
          <p:nvPr/>
        </p:nvPicPr>
        <p:blipFill>
          <a:blip r:embed="rId5" cstate="print">
            <a:extLst>
              <a:ext uri="{28A0092B-C50C-407E-A947-70E740481C1C}">
                <a14:useLocalDpi xmlns:a14="http://schemas.microsoft.com/office/drawing/2010/main" val="0"/>
              </a:ext>
            </a:extLst>
          </a:blip>
          <a:stretch>
            <a:fillRect/>
          </a:stretch>
        </p:blipFill>
        <p:spPr>
          <a:xfrm>
            <a:off x="5101604" y="3582194"/>
            <a:ext cx="210964" cy="452437"/>
          </a:xfrm>
          <a:prstGeom prst="rect">
            <a:avLst/>
          </a:prstGeom>
        </p:spPr>
      </p:pic>
      <p:pic>
        <p:nvPicPr>
          <p:cNvPr id="28" name="Picture 27"/>
          <p:cNvPicPr/>
          <p:nvPr/>
        </p:nvPicPr>
        <p:blipFill>
          <a:blip r:embed="rId5" cstate="print">
            <a:extLst>
              <a:ext uri="{28A0092B-C50C-407E-A947-70E740481C1C}">
                <a14:useLocalDpi xmlns:a14="http://schemas.microsoft.com/office/drawing/2010/main" val="0"/>
              </a:ext>
            </a:extLst>
          </a:blip>
          <a:stretch>
            <a:fillRect/>
          </a:stretch>
        </p:blipFill>
        <p:spPr>
          <a:xfrm>
            <a:off x="461660" y="3608482"/>
            <a:ext cx="210964" cy="452437"/>
          </a:xfrm>
          <a:prstGeom prst="rect">
            <a:avLst/>
          </a:prstGeom>
        </p:spPr>
      </p:pic>
      <p:pic>
        <p:nvPicPr>
          <p:cNvPr id="27" name="Picture 2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89537" y="5299075"/>
            <a:ext cx="227013"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a:extLst>
              <a:ext uri="{FF2B5EF4-FFF2-40B4-BE49-F238E27FC236}">
                <a16:creationId xmlns:a16="http://schemas.microsoft.com/office/drawing/2014/main" id="{0A38E6B3-D839-40A9-AE95-B9D0D94A2E7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53100" y="5475288"/>
            <a:ext cx="227012"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1">
            <a:extLst>
              <a:ext uri="{FF2B5EF4-FFF2-40B4-BE49-F238E27FC236}">
                <a16:creationId xmlns:a16="http://schemas.microsoft.com/office/drawing/2014/main" id="{CF82B11D-A43F-4162-A86E-4A0D9D52C4B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2256483"/>
            <a:ext cx="227013"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4294967295"/>
          </p:nvPr>
        </p:nvSpPr>
        <p:spPr>
          <a:xfrm>
            <a:off x="501650" y="1484313"/>
            <a:ext cx="8229600" cy="4897437"/>
          </a:xfrm>
        </p:spPr>
        <p:txBody>
          <a:bodyPr/>
          <a:lstStyle/>
          <a:p>
            <a:pPr marL="0" indent="-324000">
              <a:lnSpc>
                <a:spcPct val="100000"/>
              </a:lnSpc>
              <a:spcBef>
                <a:spcPts val="0"/>
              </a:spcBef>
              <a:spcAft>
                <a:spcPts val="0"/>
              </a:spcAft>
              <a:defRPr/>
            </a:pPr>
            <a:r>
              <a:rPr lang="en-AU" sz="2800" dirty="0">
                <a:solidFill>
                  <a:schemeClr val="tx2">
                    <a:lumMod val="65000"/>
                    <a:lumOff val="35000"/>
                  </a:schemeClr>
                </a:solidFill>
              </a:rPr>
              <a:t>IMHA phone line on </a:t>
            </a:r>
            <a:r>
              <a:rPr lang="en-AU" sz="2800" b="1" dirty="0">
                <a:solidFill>
                  <a:schemeClr val="tx2">
                    <a:lumMod val="65000"/>
                    <a:lumOff val="35000"/>
                  </a:schemeClr>
                </a:solidFill>
              </a:rPr>
              <a:t>1300 947 820</a:t>
            </a:r>
            <a:r>
              <a:rPr lang="en-AU" sz="2800" dirty="0">
                <a:solidFill>
                  <a:schemeClr val="tx2">
                    <a:lumMod val="65000"/>
                    <a:lumOff val="35000"/>
                  </a:schemeClr>
                </a:solidFill>
              </a:rPr>
              <a:t> </a:t>
            </a:r>
          </a:p>
          <a:p>
            <a:pPr marL="0" indent="-324000">
              <a:lnSpc>
                <a:spcPct val="100000"/>
              </a:lnSpc>
              <a:spcBef>
                <a:spcPts val="0"/>
              </a:spcBef>
              <a:spcAft>
                <a:spcPts val="0"/>
              </a:spcAft>
              <a:defRPr/>
            </a:pPr>
            <a:r>
              <a:rPr lang="en-AU" sz="2800" dirty="0">
                <a:solidFill>
                  <a:schemeClr val="tx2">
                    <a:lumMod val="65000"/>
                    <a:lumOff val="35000"/>
                  </a:schemeClr>
                </a:solidFill>
              </a:rPr>
              <a:t>(9.30am - 4.30pm, Monday to Friday)</a:t>
            </a:r>
          </a:p>
          <a:p>
            <a:pPr marL="0" indent="-324000">
              <a:lnSpc>
                <a:spcPct val="100000"/>
              </a:lnSpc>
              <a:spcBef>
                <a:spcPts val="0"/>
              </a:spcBef>
              <a:spcAft>
                <a:spcPts val="0"/>
              </a:spcAft>
              <a:defRPr/>
            </a:pPr>
            <a:endParaRPr lang="en-AU" sz="2800" dirty="0">
              <a:solidFill>
                <a:schemeClr val="tx2">
                  <a:lumMod val="65000"/>
                  <a:lumOff val="35000"/>
                </a:schemeClr>
              </a:solidFill>
            </a:endParaRPr>
          </a:p>
          <a:p>
            <a:pPr marL="0" indent="-324000">
              <a:lnSpc>
                <a:spcPct val="100000"/>
              </a:lnSpc>
              <a:spcBef>
                <a:spcPts val="0"/>
              </a:spcBef>
              <a:spcAft>
                <a:spcPts val="0"/>
              </a:spcAft>
              <a:defRPr/>
            </a:pPr>
            <a:endParaRPr lang="en-AU" sz="2800" dirty="0">
              <a:solidFill>
                <a:schemeClr val="tx2">
                  <a:lumMod val="65000"/>
                  <a:lumOff val="35000"/>
                </a:schemeClr>
              </a:solidFill>
            </a:endParaRPr>
          </a:p>
          <a:p>
            <a:pPr marL="0" indent="-324000">
              <a:lnSpc>
                <a:spcPct val="100000"/>
              </a:lnSpc>
              <a:spcBef>
                <a:spcPts val="0"/>
              </a:spcBef>
              <a:spcAft>
                <a:spcPts val="0"/>
              </a:spcAft>
              <a:defRPr/>
            </a:pPr>
            <a:endParaRPr lang="en-AU" sz="2800" dirty="0">
              <a:solidFill>
                <a:schemeClr val="tx2">
                  <a:lumMod val="65000"/>
                  <a:lumOff val="35000"/>
                </a:schemeClr>
              </a:solidFill>
            </a:endParaRPr>
          </a:p>
          <a:p>
            <a:pPr marL="0" indent="0">
              <a:defRPr/>
            </a:pPr>
            <a:r>
              <a:rPr lang="en-AU" sz="2800" b="1" u="sng" dirty="0">
                <a:hlinkClick r:id="rId3"/>
              </a:rPr>
              <a:t>www.imha.vic.gov.au</a:t>
            </a:r>
            <a:endParaRPr lang="en-AU" sz="2800" b="1" u="sng" dirty="0"/>
          </a:p>
          <a:p>
            <a:pPr marL="0" indent="0">
              <a:defRPr/>
            </a:pPr>
            <a:endParaRPr lang="en-AU" sz="2800" dirty="0"/>
          </a:p>
          <a:p>
            <a:pPr marL="0" indent="0">
              <a:defRPr/>
            </a:pPr>
            <a:r>
              <a:rPr lang="en-AU" sz="2800" u="sng" dirty="0">
                <a:hlinkClick r:id="rId4"/>
              </a:rPr>
              <a:t>contact@imha.vic.gov.au</a:t>
            </a:r>
            <a:endParaRPr lang="en-AU" sz="2800" dirty="0"/>
          </a:p>
          <a:p>
            <a:pPr marL="0" indent="-324000">
              <a:lnSpc>
                <a:spcPct val="100000"/>
              </a:lnSpc>
              <a:spcBef>
                <a:spcPts val="0"/>
              </a:spcBef>
              <a:spcAft>
                <a:spcPts val="0"/>
              </a:spcAft>
              <a:defRPr/>
            </a:pPr>
            <a:endParaRPr lang="en-AU" sz="2800" dirty="0">
              <a:solidFill>
                <a:schemeClr val="tx2">
                  <a:lumMod val="65000"/>
                  <a:lumOff val="35000"/>
                </a:schemeClr>
              </a:solidFill>
            </a:endParaRPr>
          </a:p>
          <a:p>
            <a:pPr marL="0" indent="0">
              <a:defRPr/>
            </a:pPr>
            <a:endParaRPr lang="en-AU" sz="2800" dirty="0">
              <a:solidFill>
                <a:schemeClr val="tx2">
                  <a:lumMod val="65000"/>
                  <a:lumOff val="35000"/>
                </a:schemeClr>
              </a:solidFill>
            </a:endParaRPr>
          </a:p>
          <a:p>
            <a:pPr>
              <a:defRPr/>
            </a:pPr>
            <a:endParaRPr lang="en-AU" dirty="0"/>
          </a:p>
        </p:txBody>
      </p:sp>
      <p:sp>
        <p:nvSpPr>
          <p:cNvPr id="26627" name="Title 2"/>
          <p:cNvSpPr>
            <a:spLocks noGrp="1"/>
          </p:cNvSpPr>
          <p:nvPr>
            <p:ph type="title"/>
          </p:nvPr>
        </p:nvSpPr>
        <p:spPr>
          <a:xfrm>
            <a:off x="468313" y="331788"/>
            <a:ext cx="8229600" cy="720725"/>
          </a:xfrm>
        </p:spPr>
        <p:txBody>
          <a:bodyPr/>
          <a:lstStyle/>
          <a:p>
            <a:r>
              <a:rPr lang="en-AU" altLang="en-US" sz="3600"/>
              <a:t>IMHA referrals</a:t>
            </a:r>
          </a:p>
        </p:txBody>
      </p:sp>
      <p:pic>
        <p:nvPicPr>
          <p:cNvPr id="26628" name="Picture 1" descr="image0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8" y="2492896"/>
            <a:ext cx="3912516"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lide_master">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Blank Document" ma:contentTypeID="0x0101000CE563F8111D9B40AD48BC31ABC2E20D00A5B8577A5F418147B51706CD4565A819" ma:contentTypeVersion="9" ma:contentTypeDescription="" ma:contentTypeScope="" ma:versionID="69d335eb14e283bc7dd915141eceaaea">
  <xsd:schema xmlns:xsd="http://www.w3.org/2001/XMLSchema" xmlns:xs="http://www.w3.org/2001/XMLSchema" xmlns:p="http://schemas.microsoft.com/office/2006/metadata/properties" xmlns:ns2="51b6e2eb-ecd6-448c-a4e4-4d85f568c96a" targetNamespace="http://schemas.microsoft.com/office/2006/metadata/properties" ma:root="true" ma:fieldsID="7097b3f2cb003cc21bb64c9416161988" ns2:_="">
    <xsd:import namespace="51b6e2eb-ecd6-448c-a4e4-4d85f568c96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b6e2eb-ecd6-448c-a4e4-4d85f568c96a"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LongProperties xmlns="http://schemas.microsoft.com/office/2006/metadata/long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6C3E35-FD56-41AF-B49B-112527B23BE3}">
  <ds:schemaRefs>
    <ds:schemaRef ds:uri="http://purl.org/dc/elements/1.1/"/>
    <ds:schemaRef ds:uri="http://www.w3.org/XML/1998/namespace"/>
    <ds:schemaRef ds:uri="http://purl.org/dc/dcmitype/"/>
    <ds:schemaRef ds:uri="http://schemas.microsoft.com/office/2006/documentManagement/types"/>
    <ds:schemaRef ds:uri="http://schemas.microsoft.com/office/2006/metadata/properties"/>
    <ds:schemaRef ds:uri="http://purl.org/dc/terms/"/>
    <ds:schemaRef ds:uri="http://schemas.microsoft.com/office/infopath/2007/PartnerControls"/>
    <ds:schemaRef ds:uri="http://schemas.openxmlformats.org/package/2006/metadata/core-properties"/>
    <ds:schemaRef ds:uri="51b6e2eb-ecd6-448c-a4e4-4d85f568c96a"/>
  </ds:schemaRefs>
</ds:datastoreItem>
</file>

<file path=customXml/itemProps2.xml><?xml version="1.0" encoding="utf-8"?>
<ds:datastoreItem xmlns:ds="http://schemas.openxmlformats.org/officeDocument/2006/customXml" ds:itemID="{9A1F8837-589C-489F-9F97-E3A1C2164D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b6e2eb-ecd6-448c-a4e4-4d85f568c9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B4F41A-BA0F-4A47-9373-C0E51A92B56B}">
  <ds:schemaRefs>
    <ds:schemaRef ds:uri="http://schemas.microsoft.com/office/2006/metadata/longProperties"/>
  </ds:schemaRefs>
</ds:datastoreItem>
</file>

<file path=customXml/itemProps4.xml><?xml version="1.0" encoding="utf-8"?>
<ds:datastoreItem xmlns:ds="http://schemas.openxmlformats.org/officeDocument/2006/customXml" ds:itemID="{198BE6E1-2075-4292-BAA6-A532B3FB2FD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3417</TotalTime>
  <Words>1984</Words>
  <Application>Microsoft Office PowerPoint</Application>
  <PresentationFormat>On-screen Show (4:3)</PresentationFormat>
  <Paragraphs>267</Paragraphs>
  <Slides>20</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ＭＳ Ｐゴシック</vt:lpstr>
      <vt:lpstr>Arial</vt:lpstr>
      <vt:lpstr>Calibri</vt:lpstr>
      <vt:lpstr>slide_master</vt:lpstr>
      <vt:lpstr>PowerPoint Presentation</vt:lpstr>
      <vt:lpstr>IMHA: Background</vt:lpstr>
      <vt:lpstr>IMHA: Eligibility</vt:lpstr>
      <vt:lpstr>IMHA: What do advocates assist with? </vt:lpstr>
      <vt:lpstr>What is Supported Decision Making? (1)</vt:lpstr>
      <vt:lpstr>IMHA: Advocacy methods</vt:lpstr>
      <vt:lpstr>IMHA: our advocacy model </vt:lpstr>
      <vt:lpstr>PowerPoint Presentation</vt:lpstr>
      <vt:lpstr>IMHA: What does this look like in practice? </vt:lpstr>
      <vt:lpstr>Speaking From Experience</vt:lpstr>
      <vt:lpstr>Our First Three Years of Service</vt:lpstr>
      <vt:lpstr>Our First Three Years of Service, cont.</vt:lpstr>
      <vt:lpstr>Our First Three Years of Service, cont.</vt:lpstr>
      <vt:lpstr>Our First Three Years of Service - Themes</vt:lpstr>
      <vt:lpstr>Our First Three Years of Service – Themes, cont.</vt:lpstr>
      <vt:lpstr>Issues with application of MHA relating to AOD</vt:lpstr>
      <vt:lpstr>Issues with application of MHA relating to AOD</vt:lpstr>
      <vt:lpstr>IMHA :Thinking about making a referral?</vt:lpstr>
      <vt:lpstr>IMHA: what we look like</vt:lpstr>
      <vt:lpstr>IMHA referrals</vt:lpstr>
    </vt:vector>
  </TitlesOfParts>
  <Company>Victoria Legal Aid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JulieB</dc:creator>
  <cp:lastModifiedBy>Adrienne Fitt - SVHM</cp:lastModifiedBy>
  <cp:revision>1423</cp:revision>
  <cp:lastPrinted>2016-10-24T23:15:23Z</cp:lastPrinted>
  <dcterms:created xsi:type="dcterms:W3CDTF">2013-05-07T23:54:39Z</dcterms:created>
  <dcterms:modified xsi:type="dcterms:W3CDTF">2019-03-08T04:07:37Z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ctivity">
    <vt:lpwstr>57;#Client Service|76e950d3-db5e-41a3-a499-27ff3856a45b</vt:lpwstr>
  </property>
  <property fmtid="{D5CDD505-2E9C-101B-9397-08002B2CF9AE}" pid="3" name="Function">
    <vt:lpwstr>58;#Mental Health Advocacy|ce43bc44-1767-4402-a516-235ef5372288</vt:lpwstr>
  </property>
  <property fmtid="{D5CDD505-2E9C-101B-9397-08002B2CF9AE}" pid="4" name="k85b50b034274bb086b1881f82103455">
    <vt:lpwstr>Client Service|76e950d3-db5e-41a3-a499-27ff3856a45b</vt:lpwstr>
  </property>
  <property fmtid="{D5CDD505-2E9C-101B-9397-08002B2CF9AE}" pid="5" name="TaxCatchAll">
    <vt:lpwstr>58;#Mental Health Advocacy|ce43bc44-1767-4402-a516-235ef5372288;#57;#Client Service|76e950d3-db5e-41a3-a499-27ff3856a45b</vt:lpwstr>
  </property>
  <property fmtid="{D5CDD505-2E9C-101B-9397-08002B2CF9AE}" pid="6" name="g0e08bd3800f4789a2eb49265723c930">
    <vt:lpwstr>Mental Health Advocacy|ce43bc44-1767-4402-a516-235ef5372288</vt:lpwstr>
  </property>
  <property fmtid="{D5CDD505-2E9C-101B-9397-08002B2CF9AE}" pid="7" name="ContentTypeId">
    <vt:lpwstr>0x0101000CE563F8111D9B40AD48BC31ABC2E20D00A5B8577A5F418147B51706CD4565A819</vt:lpwstr>
  </property>
</Properties>
</file>